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9" r:id="rId1"/>
  </p:sldMasterIdLst>
  <p:notesMasterIdLst>
    <p:notesMasterId r:id="rId22"/>
  </p:notesMasterIdLst>
  <p:handoutMasterIdLst>
    <p:handoutMasterId r:id="rId23"/>
  </p:handoutMasterIdLst>
  <p:sldIdLst>
    <p:sldId id="325" r:id="rId2"/>
    <p:sldId id="292" r:id="rId3"/>
    <p:sldId id="297" r:id="rId4"/>
    <p:sldId id="298" r:id="rId5"/>
    <p:sldId id="318" r:id="rId6"/>
    <p:sldId id="314" r:id="rId7"/>
    <p:sldId id="309" r:id="rId8"/>
    <p:sldId id="320" r:id="rId9"/>
    <p:sldId id="321" r:id="rId10"/>
    <p:sldId id="319" r:id="rId11"/>
    <p:sldId id="324" r:id="rId12"/>
    <p:sldId id="308" r:id="rId13"/>
    <p:sldId id="323" r:id="rId14"/>
    <p:sldId id="310" r:id="rId15"/>
    <p:sldId id="312" r:id="rId16"/>
    <p:sldId id="326" r:id="rId17"/>
    <p:sldId id="300" r:id="rId18"/>
    <p:sldId id="313" r:id="rId19"/>
    <p:sldId id="322" r:id="rId20"/>
    <p:sldId id="311" r:id="rId21"/>
  </p:sldIdLst>
  <p:sldSz cx="9144000" cy="6858000" type="screen4x3"/>
  <p:notesSz cx="92360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942" autoAdjust="0"/>
    <p:restoredTop sz="95101" autoAdjust="0"/>
  </p:normalViewPr>
  <p:slideViewPr>
    <p:cSldViewPr>
      <p:cViewPr varScale="1">
        <p:scale>
          <a:sx n="107" d="100"/>
          <a:sy n="107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474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2173" y="0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8258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2173" y="6658258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56FBE24-07C4-402D-BB38-B3507344A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85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2173" y="0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65438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608" y="3329940"/>
            <a:ext cx="738886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8258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2173" y="6658258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BC7F4B5-95C7-4DDD-97D3-44FBEA1B5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35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F2954-CC99-4952-B43C-B8BCA926CF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02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F2954-CC99-4952-B43C-B8BCA926CF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02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D52107-6B9F-4C1B-8A17-73EABE77D1A8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0F822-35F7-40F6-AED8-4624691C87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CE3A8-91F1-45FE-8828-335B87E0CD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18CAC-B434-419A-9FC4-F1801716F0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FA9E5-E10B-4337-9D3E-D1771B8526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6440A-BF46-404C-8F67-8DC58FEA95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07209-E827-464F-977E-8A1F9D484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F035E6-7166-4E4C-BEB5-880918477C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97C95-CF63-424A-837A-09B53F75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B2C22-17B8-429C-AB88-1E4C98164C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2078D-C9C6-4F5C-BE67-B4F4052F15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D95B4141-160C-480D-81EA-E73A903C2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8119EB1-F210-4820-A513-953653D4DC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B49D307-76CA-4A92-A20A-94265B02E399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00344" y="2286000"/>
            <a:ext cx="7848600" cy="147002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Excel PivotTables</a:t>
            </a:r>
            <a:b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</a:br>
            <a:endParaRPr lang="en-US" sz="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85800" y="2971800"/>
            <a:ext cx="8153400" cy="1828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4000" b="1" dirty="0" smtClean="0">
                <a:latin typeface="Candara" panose="020E0502030303020204" pitchFamily="34" charset="0"/>
              </a:rPr>
              <a:t>Excel’s premier analytical tool !</a:t>
            </a:r>
          </a:p>
          <a:p>
            <a:pPr algn="r"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sz="2800" b="1" i="1" dirty="0" smtClean="0">
              <a:latin typeface="Candara" panose="020E0502030303020204" pitchFamily="34" charset="0"/>
            </a:endParaRPr>
          </a:p>
          <a:p>
            <a:pPr marL="0" indent="0" algn="r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800" i="1" dirty="0" smtClean="0">
                <a:latin typeface="Candara" panose="020E0502030303020204" pitchFamily="34" charset="0"/>
              </a:rPr>
              <a:t>The ideal feature for quickly creating summary information that you can easily manipulate</a:t>
            </a:r>
            <a:br>
              <a:rPr lang="en-US" sz="2800" i="1" dirty="0" smtClean="0">
                <a:latin typeface="Candara" panose="020E0502030303020204" pitchFamily="34" charset="0"/>
              </a:rPr>
            </a:br>
            <a:r>
              <a:rPr lang="en-US" sz="2800" i="1" dirty="0" smtClean="0">
                <a:latin typeface="Candara" panose="020E0502030303020204" pitchFamily="34" charset="0"/>
              </a:rPr>
              <a:t> with drag-and-drop techniques to show multiple levels of totals in a variety of layouts.</a:t>
            </a:r>
            <a:endParaRPr lang="en-US" sz="2800" i="1" dirty="0" smtClean="0">
              <a:latin typeface="Candara" panose="020E05020303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99" y="6124545"/>
            <a:ext cx="3137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Presented by: Dennis Taylor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8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914400"/>
            <a:ext cx="8915400" cy="6096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Add/Remove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PivotTable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fields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3400" y="1905000"/>
            <a:ext cx="5867400" cy="43434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Calibri" pitchFamily="34" charset="0"/>
              </a:rPr>
              <a:t>You can add and remove fields from a </a:t>
            </a:r>
            <a:r>
              <a:rPr lang="en-US" sz="2400" dirty="0" smtClean="0">
                <a:latin typeface="Calibri" pitchFamily="34" charset="0"/>
              </a:rPr>
              <a:t>PivotTable </a:t>
            </a:r>
            <a:r>
              <a:rPr lang="en-US" sz="2400" dirty="0" smtClean="0">
                <a:latin typeface="Calibri" pitchFamily="34" charset="0"/>
              </a:rPr>
              <a:t>to provide more detail or </a:t>
            </a:r>
            <a:r>
              <a:rPr lang="en-US" sz="2400" dirty="0" smtClean="0">
                <a:latin typeface="Calibri" pitchFamily="34" charset="0"/>
              </a:rPr>
              <a:t>to</a:t>
            </a:r>
            <a:br>
              <a:rPr lang="en-US" sz="2400" dirty="0" smtClean="0">
                <a:latin typeface="Calibri" pitchFamily="34" charset="0"/>
              </a:rPr>
            </a:br>
            <a:r>
              <a:rPr lang="en-US" sz="2400" dirty="0" smtClean="0">
                <a:latin typeface="Calibri" pitchFamily="34" charset="0"/>
              </a:rPr>
              <a:t>make </a:t>
            </a:r>
            <a:r>
              <a:rPr lang="en-US" sz="2400" dirty="0" smtClean="0">
                <a:latin typeface="Calibri" pitchFamily="34" charset="0"/>
              </a:rPr>
              <a:t>the table more </a:t>
            </a:r>
            <a:r>
              <a:rPr lang="en-US" sz="2400" dirty="0" smtClean="0">
                <a:latin typeface="Calibri" pitchFamily="34" charset="0"/>
              </a:rPr>
              <a:t>compact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200" dirty="0" smtClean="0">
              <a:latin typeface="Calibri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000" dirty="0" smtClean="0">
                <a:latin typeface="Calibri" pitchFamily="34" charset="0"/>
              </a:rPr>
              <a:t>Add a field to a </a:t>
            </a:r>
            <a:r>
              <a:rPr lang="en-US" sz="2000" dirty="0" smtClean="0">
                <a:latin typeface="Calibri" pitchFamily="34" charset="0"/>
              </a:rPr>
              <a:t>PivotTable</a:t>
            </a:r>
            <a:r>
              <a:rPr lang="en-US" sz="2000" dirty="0" smtClean="0">
                <a:latin typeface="Calibri" pitchFamily="34" charset="0"/>
              </a:rPr>
              <a:t>: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latin typeface="Calibri" pitchFamily="34" charset="0"/>
              </a:rPr>
              <a:t>Drag a field name from the </a:t>
            </a:r>
            <a:r>
              <a:rPr lang="en-US" sz="2000" dirty="0" smtClean="0">
                <a:latin typeface="Calibri" pitchFamily="34" charset="0"/>
              </a:rPr>
              <a:t>PivotTable </a:t>
            </a:r>
            <a:r>
              <a:rPr lang="en-US" sz="2000" dirty="0" smtClean="0">
                <a:latin typeface="Calibri" pitchFamily="34" charset="0"/>
              </a:rPr>
              <a:t>field </a:t>
            </a:r>
            <a:r>
              <a:rPr lang="en-US" sz="2000" dirty="0" smtClean="0">
                <a:latin typeface="Calibri" pitchFamily="34" charset="0"/>
              </a:rPr>
              <a:t>list</a:t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</a:rPr>
              <a:t>to </a:t>
            </a:r>
            <a:r>
              <a:rPr lang="en-US" sz="2000" dirty="0" smtClean="0">
                <a:latin typeface="Calibri" pitchFamily="34" charset="0"/>
              </a:rPr>
              <a:t>the </a:t>
            </a:r>
            <a:r>
              <a:rPr lang="en-US" sz="2000" dirty="0" smtClean="0">
                <a:latin typeface="Calibri" pitchFamily="34" charset="0"/>
              </a:rPr>
              <a:t>Rows</a:t>
            </a:r>
            <a:r>
              <a:rPr lang="en-US" sz="2000" dirty="0" smtClean="0">
                <a:latin typeface="Calibri" pitchFamily="34" charset="0"/>
              </a:rPr>
              <a:t>, </a:t>
            </a:r>
            <a:r>
              <a:rPr lang="en-US" sz="2000" dirty="0" smtClean="0">
                <a:latin typeface="Calibri" pitchFamily="34" charset="0"/>
              </a:rPr>
              <a:t>Columns</a:t>
            </a:r>
            <a:r>
              <a:rPr lang="en-US" sz="2000" dirty="0" smtClean="0">
                <a:latin typeface="Calibri" pitchFamily="34" charset="0"/>
              </a:rPr>
              <a:t>, </a:t>
            </a:r>
            <a:r>
              <a:rPr lang="en-US" sz="2000" dirty="0" smtClean="0">
                <a:latin typeface="Calibri" pitchFamily="34" charset="0"/>
              </a:rPr>
              <a:t>Filters, </a:t>
            </a:r>
            <a:r>
              <a:rPr lang="en-US" sz="2000" dirty="0" smtClean="0">
                <a:latin typeface="Calibri" pitchFamily="34" charset="0"/>
              </a:rPr>
              <a:t>or Values </a:t>
            </a:r>
            <a:r>
              <a:rPr lang="en-US" sz="2000" dirty="0" smtClean="0">
                <a:latin typeface="Calibri" pitchFamily="34" charset="0"/>
              </a:rPr>
              <a:t>areas</a:t>
            </a:r>
            <a:endParaRPr lang="en-US" sz="2000" dirty="0" smtClean="0">
              <a:latin typeface="Calibri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000" dirty="0" smtClean="0">
                <a:latin typeface="Calibri" pitchFamily="34" charset="0"/>
              </a:rPr>
              <a:t>Remove a field from a </a:t>
            </a:r>
            <a:r>
              <a:rPr lang="en-US" sz="2000" dirty="0" smtClean="0">
                <a:latin typeface="Calibri" pitchFamily="34" charset="0"/>
              </a:rPr>
              <a:t>PivotTable</a:t>
            </a:r>
            <a:r>
              <a:rPr lang="en-US" sz="2000" dirty="0" smtClean="0">
                <a:latin typeface="Calibri" pitchFamily="34" charset="0"/>
              </a:rPr>
              <a:t>: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latin typeface="Calibri" pitchFamily="34" charset="0"/>
              </a:rPr>
              <a:t>Un-check the box next to a field name in the </a:t>
            </a:r>
            <a:r>
              <a:rPr lang="en-US" sz="2000" dirty="0" smtClean="0">
                <a:latin typeface="Calibri" pitchFamily="34" charset="0"/>
              </a:rPr>
              <a:t>PivotTable </a:t>
            </a:r>
            <a:r>
              <a:rPr lang="en-US" sz="2000" dirty="0" smtClean="0">
                <a:latin typeface="Calibri" pitchFamily="34" charset="0"/>
              </a:rPr>
              <a:t>Field list.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Calibri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96E948A-BB5E-4EE8-A2DA-978440080FD2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94" y="1676400"/>
            <a:ext cx="2718731" cy="419100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85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762000"/>
            <a:ext cx="8229600" cy="70485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Sort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PivotTable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data</a:t>
            </a: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" y="1660634"/>
            <a:ext cx="8229600" cy="5181600"/>
          </a:xfrm>
        </p:spPr>
        <p:txBody>
          <a:bodyPr>
            <a:normAutofit lnSpcReduction="10000"/>
          </a:bodyPr>
          <a:lstStyle/>
          <a:p>
            <a:pPr marL="228600" indent="-228600"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Calibri" pitchFamily="34" charset="0"/>
              </a:rPr>
              <a:t>By field name</a:t>
            </a:r>
          </a:p>
          <a:p>
            <a:pPr marL="396875" lvl="1" indent="-165100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1800" dirty="0" smtClean="0">
                <a:latin typeface="Calibri" pitchFamily="34" charset="0"/>
              </a:rPr>
              <a:t>After clicking a field item, you can sort:</a:t>
            </a:r>
          </a:p>
          <a:p>
            <a:pPr marL="396875" lvl="2" indent="-165100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1800" dirty="0" smtClean="0">
                <a:latin typeface="Calibri" pitchFamily="34" charset="0"/>
              </a:rPr>
              <a:t>Re-arrange rows</a:t>
            </a:r>
          </a:p>
          <a:p>
            <a:pPr marL="396875" lvl="3" indent="3175" eaLnBrk="1" hangingPunct="1">
              <a:lnSpc>
                <a:spcPct val="120000"/>
              </a:lnSpc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sz="1600" dirty="0" smtClean="0">
                <a:latin typeface="Calibri" pitchFamily="34" charset="0"/>
              </a:rPr>
              <a:t>Select a cell in the </a:t>
            </a:r>
            <a:r>
              <a:rPr lang="en-US" sz="1600" dirty="0" smtClean="0">
                <a:latin typeface="Calibri" pitchFamily="34" charset="0"/>
              </a:rPr>
              <a:t>Rows </a:t>
            </a:r>
            <a:r>
              <a:rPr lang="en-US" sz="1600" dirty="0" smtClean="0">
                <a:latin typeface="Calibri" pitchFamily="34" charset="0"/>
              </a:rPr>
              <a:t>area and click the AZ (Sort ascending) button to re-arrange rows in alphabetical order top-down</a:t>
            </a:r>
          </a:p>
          <a:p>
            <a:pPr marL="396875" lvl="2" indent="-165100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1800" dirty="0" smtClean="0">
                <a:latin typeface="Calibri" pitchFamily="34" charset="0"/>
              </a:rPr>
              <a:t>Re-arrange columns</a:t>
            </a:r>
          </a:p>
          <a:p>
            <a:pPr marL="396875" lvl="3" indent="3175" eaLnBrk="1" hangingPunct="1">
              <a:lnSpc>
                <a:spcPct val="120000"/>
              </a:lnSpc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sz="1600" dirty="0" smtClean="0">
                <a:latin typeface="Calibri" pitchFamily="34" charset="0"/>
              </a:rPr>
              <a:t>Select a cell in the </a:t>
            </a:r>
            <a:r>
              <a:rPr lang="en-US" sz="1600" dirty="0" smtClean="0">
                <a:latin typeface="Calibri" pitchFamily="34" charset="0"/>
              </a:rPr>
              <a:t>Columns </a:t>
            </a:r>
            <a:r>
              <a:rPr lang="en-US" sz="1600" dirty="0" smtClean="0">
                <a:latin typeface="Calibri" pitchFamily="34" charset="0"/>
              </a:rPr>
              <a:t>area and click the AZ button to 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re-arrange columns in alphabetical order left-to-right</a:t>
            </a:r>
          </a:p>
          <a:p>
            <a:pPr marL="228600" indent="-228600"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Calibri" pitchFamily="34" charset="0"/>
              </a:rPr>
              <a:t>By data field content</a:t>
            </a:r>
          </a:p>
          <a:p>
            <a:pPr marL="400050" lvl="1" indent="-168275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1800" dirty="0" smtClean="0">
                <a:latin typeface="Calibri" pitchFamily="34" charset="0"/>
              </a:rPr>
              <a:t>After clicking a numeric cell, you can sort:</a:t>
            </a:r>
          </a:p>
          <a:p>
            <a:pPr marL="400050" lvl="2" indent="-168275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1800" dirty="0" smtClean="0">
                <a:latin typeface="Calibri" pitchFamily="34" charset="0"/>
              </a:rPr>
              <a:t>Re-arrange rows</a:t>
            </a:r>
          </a:p>
          <a:p>
            <a:pPr marL="396875" lvl="3" indent="3175" eaLnBrk="1" hangingPunct="1">
              <a:lnSpc>
                <a:spcPct val="110000"/>
              </a:lnSpc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sz="1600" dirty="0" smtClean="0">
                <a:latin typeface="Calibri" pitchFamily="34" charset="0"/>
              </a:rPr>
              <a:t>Select a value in a Grand Total column and click the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ZA (Sort descending) button to re-arrange rows in descending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order based on the values in the Grand Total column</a:t>
            </a:r>
          </a:p>
          <a:p>
            <a:pPr marL="400050" lvl="2" indent="-168275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1800" dirty="0" smtClean="0">
                <a:latin typeface="Calibri" pitchFamily="34" charset="0"/>
              </a:rPr>
              <a:t>Re-arrange columns</a:t>
            </a:r>
          </a:p>
          <a:p>
            <a:pPr marL="396875" lvl="3" indent="3175" eaLnBrk="1" hangingPunct="1">
              <a:lnSpc>
                <a:spcPct val="11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1600" dirty="0" smtClean="0">
                <a:latin typeface="Calibri" pitchFamily="34" charset="0"/>
              </a:rPr>
              <a:t>Select a value in a Grand Total row and click the ZA button to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re-arrange columns in descending order left-to-right based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on the values in the Grand Total row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65AD2C8-3972-42AE-90AE-8AE103B60BE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11269" name="Picture 6" descr="Image2.tif"/>
          <p:cNvPicPr>
            <a:picLocks noChangeAspect="1"/>
          </p:cNvPicPr>
          <p:nvPr/>
        </p:nvPicPr>
        <p:blipFill>
          <a:blip r:embed="rId2" cstate="print"/>
          <a:srcRect l="1666" t="1073" r="66667" b="31293"/>
          <a:stretch>
            <a:fillRect/>
          </a:stretch>
        </p:blipFill>
        <p:spPr bwMode="auto">
          <a:xfrm>
            <a:off x="6096000" y="3048000"/>
            <a:ext cx="2895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9387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40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Drag Field Items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Move column item entries left or right</a:t>
            </a:r>
          </a:p>
          <a:p>
            <a:pPr eaLnBrk="1" hangingPunct="1"/>
            <a:r>
              <a:rPr lang="en-US" dirty="0" smtClean="0">
                <a:latin typeface="+mj-lt"/>
              </a:rPr>
              <a:t>Move row item entries up or down</a:t>
            </a:r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D41C7D-6C3D-4B7C-8C23-F0194C7F6AB3}" type="slidenum">
              <a:rPr lang="en-US"/>
              <a:pPr eaLnBrk="1" hangingPunct="1"/>
              <a:t>12</a:t>
            </a:fld>
            <a:endParaRPr lang="en-US"/>
          </a:p>
        </p:txBody>
      </p:sp>
      <p:pic>
        <p:nvPicPr>
          <p:cNvPr id="17413" name="Picture 4" descr="Image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81600"/>
            <a:ext cx="3267075" cy="1190625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 descr="Image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181600"/>
            <a:ext cx="3219450" cy="1152525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631825" y="3040063"/>
            <a:ext cx="79787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j-lt"/>
              </a:rPr>
              <a:t>To move the NW column to the right so that it is adjacent to the SW column: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dirty="0">
                <a:latin typeface="+mj-lt"/>
              </a:rPr>
              <a:t>Click the cell containing NW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dirty="0">
                <a:latin typeface="+mj-lt"/>
              </a:rPr>
              <a:t>Point to its bottom edge and drag rightward, following the </a:t>
            </a:r>
            <a:r>
              <a:rPr lang="en-US" dirty="0" err="1">
                <a:latin typeface="+mj-lt"/>
              </a:rPr>
              <a:t>i-beam</a:t>
            </a:r>
            <a:r>
              <a:rPr lang="en-US" dirty="0">
                <a:latin typeface="+mj-lt"/>
              </a:rPr>
              <a:t> indicator until it appears adjacent and to the left of the SW column</a:t>
            </a:r>
          </a:p>
        </p:txBody>
      </p:sp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1752600" y="4724400"/>
            <a:ext cx="85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Before</a:t>
            </a:r>
          </a:p>
        </p:txBody>
      </p:sp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5867400" y="4724400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38830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8795" y="838200"/>
            <a:ext cx="8229600" cy="703302"/>
          </a:xfrm>
        </p:spPr>
        <p:txBody>
          <a:bodyPr/>
          <a:lstStyle/>
          <a:p>
            <a:pPr algn="l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Use the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Filters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58898"/>
            <a:ext cx="8229600" cy="1676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Use the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Filters area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for these reasons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To quickly move fields out of the way (so that their content is not relevant in the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PivotTable)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As a location for fields where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you want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to be able to choose one, </a:t>
            </a:r>
            <a:br>
              <a:rPr lang="en-US" sz="1800" dirty="0" smtClean="0"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latin typeface="Calibri" pitchFamily="34" charset="0"/>
                <a:cs typeface="Calibri" pitchFamily="34" charset="0"/>
              </a:rPr>
              <a:t>some, or all possible field entries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0A260DD-858E-4584-BEBC-AD89FD71C57E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1283967" y="3818930"/>
            <a:ext cx="2527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Filter </a:t>
            </a:r>
            <a:r>
              <a:rPr lang="en-US" dirty="0" smtClean="0"/>
              <a:t>set </a:t>
            </a:r>
            <a:r>
              <a:rPr lang="en-US" dirty="0"/>
              <a:t>to </a:t>
            </a:r>
            <a:r>
              <a:rPr lang="en-US" dirty="0" smtClean="0"/>
              <a:t>All</a:t>
            </a:r>
            <a:endParaRPr lang="en-US" dirty="0"/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1297822" y="4598947"/>
            <a:ext cx="2588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Filter </a:t>
            </a:r>
            <a:r>
              <a:rPr lang="en-US" dirty="0" smtClean="0"/>
              <a:t>set to NE and NW</a:t>
            </a:r>
            <a:endParaRPr lang="en-US" dirty="0"/>
          </a:p>
        </p:txBody>
      </p:sp>
      <p:pic>
        <p:nvPicPr>
          <p:cNvPr id="10" name="Picture 9" descr="Image1.tif"/>
          <p:cNvPicPr>
            <a:picLocks noChangeAspect="1"/>
          </p:cNvPicPr>
          <p:nvPr/>
        </p:nvPicPr>
        <p:blipFill>
          <a:blip r:embed="rId2" cstate="print"/>
          <a:srcRect l="2960" t="7067" r="16262" b="8993"/>
          <a:stretch>
            <a:fillRect/>
          </a:stretch>
        </p:blipFill>
        <p:spPr>
          <a:xfrm>
            <a:off x="4443595" y="3640337"/>
            <a:ext cx="4542890" cy="28155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4345" name="Line 10"/>
          <p:cNvSpPr>
            <a:spLocks noChangeShapeType="1"/>
          </p:cNvSpPr>
          <p:nvPr/>
        </p:nvSpPr>
        <p:spPr bwMode="auto">
          <a:xfrm>
            <a:off x="3276600" y="4968279"/>
            <a:ext cx="1828800" cy="27201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2971800" y="3716296"/>
            <a:ext cx="2574434" cy="28729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6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915400" cy="1230313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Extract Data with Drill-down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676400"/>
            <a:ext cx="7239000" cy="38862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latin typeface="Calibri" pitchFamily="34" charset="0"/>
              </a:rPr>
              <a:t>See the detail behind any PivotTable value simply by double-clicking a cell in a PivotTable that contains a value – results are displayed on a new worksheet.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248400"/>
            <a:ext cx="5334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fld id="{262BD536-E0C1-49EC-AA6B-977E7C86AF49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12293" name="Picture 10" descr="Image7"/>
          <p:cNvPicPr>
            <a:picLocks noChangeAspect="1" noChangeArrowheads="1"/>
          </p:cNvPicPr>
          <p:nvPr/>
        </p:nvPicPr>
        <p:blipFill>
          <a:blip r:embed="rId2" cstate="print"/>
          <a:srcRect l="2721" t="5728" r="17665" b="21414"/>
          <a:stretch>
            <a:fillRect/>
          </a:stretch>
        </p:blipFill>
        <p:spPr bwMode="auto">
          <a:xfrm>
            <a:off x="457200" y="2971800"/>
            <a:ext cx="5573713" cy="22415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12294" name="Picture 11" descr="Image10"/>
          <p:cNvPicPr>
            <a:picLocks noChangeAspect="1" noChangeArrowheads="1"/>
          </p:cNvPicPr>
          <p:nvPr/>
        </p:nvPicPr>
        <p:blipFill>
          <a:blip r:embed="rId3" cstate="print"/>
          <a:srcRect l="3954" t="8167" r="29956" b="43675"/>
          <a:stretch>
            <a:fillRect/>
          </a:stretch>
        </p:blipFill>
        <p:spPr bwMode="auto">
          <a:xfrm>
            <a:off x="3429000" y="4191000"/>
            <a:ext cx="5281613" cy="22844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5410200" y="2590800"/>
            <a:ext cx="3581400" cy="952500"/>
          </a:xfrm>
          <a:prstGeom prst="rect">
            <a:avLst/>
          </a:prstGeom>
          <a:solidFill>
            <a:srgbClr val="EAEAEA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  <a:latin typeface="Calibri" pitchFamily="34" charset="0"/>
              </a:rPr>
              <a:t>Double-click the Qtr1 Dishwashers cell for the NE Region and immediately get a list (on a new worksheet) of all records that are the source of that entry.</a:t>
            </a:r>
          </a:p>
        </p:txBody>
      </p:sp>
    </p:spTree>
    <p:extLst>
      <p:ext uri="{BB962C8B-B14F-4D97-AF65-F5344CB8AC3E}">
        <p14:creationId xmlns:p14="http://schemas.microsoft.com/office/powerpoint/2010/main" val="354944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56" y="889247"/>
            <a:ext cx="4502727" cy="569617"/>
          </a:xfrm>
        </p:spPr>
        <p:txBody>
          <a:bodyPr>
            <a:noAutofit/>
          </a:bodyPr>
          <a:lstStyle/>
          <a:p>
            <a:pPr algn="l"/>
            <a:r>
              <a:rPr lang="en-US" sz="40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Slicers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5156" y="1597241"/>
            <a:ext cx="6472844" cy="914400"/>
          </a:xfrm>
          <a:prstGeom prst="rect">
            <a:avLst/>
          </a:prstGeom>
        </p:spPr>
        <p:txBody>
          <a:bodyPr vert="horz" lIns="0" tIns="45714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6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latin typeface="Calibri" pitchFamily="34" charset="0"/>
              </a:rPr>
              <a:t>Interactive filtering </a:t>
            </a:r>
            <a:r>
              <a:rPr lang="en-US" sz="2200" dirty="0" smtClean="0">
                <a:latin typeface="Calibri" pitchFamily="34" charset="0"/>
              </a:rPr>
              <a:t>makes it easy to </a:t>
            </a:r>
            <a:r>
              <a:rPr lang="en-US" sz="2200" dirty="0" smtClean="0">
                <a:latin typeface="Calibri" pitchFamily="34" charset="0"/>
              </a:rPr>
              <a:t>see which field entries are </a:t>
            </a:r>
            <a:r>
              <a:rPr lang="en-US" sz="2200" dirty="0" smtClean="0">
                <a:latin typeface="Calibri" pitchFamily="34" charset="0"/>
              </a:rPr>
              <a:t>being used (and which </a:t>
            </a:r>
            <a:r>
              <a:rPr lang="en-US" sz="2200" dirty="0" smtClean="0">
                <a:latin typeface="Calibri" pitchFamily="34" charset="0"/>
              </a:rPr>
              <a:t>ones are </a:t>
            </a:r>
            <a:r>
              <a:rPr lang="en-US" sz="2200" dirty="0" smtClean="0">
                <a:latin typeface="Calibri" pitchFamily="34" charset="0"/>
              </a:rPr>
              <a:t>not) </a:t>
            </a:r>
            <a:r>
              <a:rPr lang="en-US" sz="2200" dirty="0">
                <a:latin typeface="Calibri" pitchFamily="34" charset="0"/>
              </a:rPr>
              <a:t>in a </a:t>
            </a:r>
            <a:r>
              <a:rPr lang="en-US" sz="2200" dirty="0" smtClean="0">
                <a:latin typeface="Calibri" pitchFamily="34" charset="0"/>
              </a:rPr>
              <a:t>PivotTable.</a:t>
            </a:r>
            <a:endParaRPr lang="en-US" sz="2200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928" y="838200"/>
            <a:ext cx="1933575" cy="137160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56" y="2590800"/>
            <a:ext cx="7101349" cy="3667217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49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685800"/>
            <a:ext cx="8728364" cy="843116"/>
          </a:xfrm>
        </p:spPr>
        <p:txBody>
          <a:bodyPr>
            <a:noAutofit/>
          </a:bodyPr>
          <a:lstStyle/>
          <a:p>
            <a:pPr algn="l"/>
            <a:r>
              <a:rPr 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Timeline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(new in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2013)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5636" y="1882588"/>
            <a:ext cx="8305800" cy="605118"/>
          </a:xfrm>
          <a:prstGeom prst="rect">
            <a:avLst/>
          </a:prstGeom>
        </p:spPr>
        <p:txBody>
          <a:bodyPr vert="horz" lIns="0" tIns="45714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6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2500" dirty="0"/>
              <a:t>Simplify time-based filtering in a </a:t>
            </a:r>
            <a:r>
              <a:rPr lang="en-US" sz="2500" dirty="0" smtClean="0"/>
              <a:t>PivotTable</a:t>
            </a:r>
          </a:p>
          <a:p>
            <a:r>
              <a:rPr lang="en-US" sz="2500" dirty="0" smtClean="0"/>
              <a:t>Show consecutive months (or days, quarters, years)</a:t>
            </a:r>
            <a:endParaRPr lang="en-US" sz="2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5" y="2958353"/>
            <a:ext cx="8012176" cy="3092824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688" y="762000"/>
            <a:ext cx="1933575" cy="137160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00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054" y="533400"/>
            <a:ext cx="5791201" cy="10668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4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Create </a:t>
            </a:r>
            <a:r>
              <a:rPr lang="en-US" sz="4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 Pivot </a:t>
            </a:r>
            <a:r>
              <a:rPr lang="en-US" sz="4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Chart</a:t>
            </a:r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0" y="1828800"/>
            <a:ext cx="5867400" cy="1524000"/>
          </a:xfrm>
        </p:spPr>
        <p:txBody>
          <a:bodyPr>
            <a:normAutofit/>
          </a:bodyPr>
          <a:lstStyle/>
          <a:p>
            <a:pPr marL="114300" indent="-1143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b="1" dirty="0" smtClean="0">
                <a:latin typeface="Calibri" pitchFamily="34" charset="0"/>
              </a:rPr>
              <a:t>Create a Pivot Chart in one of two ways</a:t>
            </a:r>
            <a:r>
              <a:rPr lang="en-US" sz="1200" dirty="0" smtClean="0">
                <a:latin typeface="Calibri" pitchFamily="34" charset="0"/>
              </a:rPr>
              <a:t>:</a:t>
            </a:r>
          </a:p>
          <a:p>
            <a:pPr marL="114300" lvl="1" indent="-114300" eaLnBrk="1" hangingPunct="1">
              <a:defRPr/>
            </a:pPr>
            <a:r>
              <a:rPr lang="en-US" sz="1400" dirty="0" smtClean="0">
                <a:latin typeface="Calibri" pitchFamily="34" charset="0"/>
              </a:rPr>
              <a:t>Position </a:t>
            </a:r>
            <a:r>
              <a:rPr lang="en-US" sz="1400" dirty="0" smtClean="0">
                <a:latin typeface="Calibri" pitchFamily="34" charset="0"/>
              </a:rPr>
              <a:t>the active cell within an existing PivotTable and then click one of the Chart Types available in the </a:t>
            </a:r>
            <a:r>
              <a:rPr lang="en-US" sz="1400" b="1" dirty="0" smtClean="0">
                <a:latin typeface="Calibri" pitchFamily="34" charset="0"/>
              </a:rPr>
              <a:t>Charts</a:t>
            </a:r>
            <a:r>
              <a:rPr lang="en-US" sz="1400" dirty="0" smtClean="0">
                <a:latin typeface="Calibri" pitchFamily="34" charset="0"/>
              </a:rPr>
              <a:t> group of the </a:t>
            </a:r>
            <a:r>
              <a:rPr lang="en-US" sz="1400" b="1" dirty="0" smtClean="0">
                <a:latin typeface="Calibri" pitchFamily="34" charset="0"/>
              </a:rPr>
              <a:t>Insert</a:t>
            </a:r>
            <a:r>
              <a:rPr lang="en-US" sz="1400" dirty="0" smtClean="0">
                <a:latin typeface="Calibri" pitchFamily="34" charset="0"/>
              </a:rPr>
              <a:t> tab in the Ribbon.</a:t>
            </a:r>
          </a:p>
          <a:p>
            <a:pPr marL="114300" lvl="1" indent="-114300" eaLnBrk="1" hangingPunct="1">
              <a:defRPr/>
            </a:pPr>
            <a:r>
              <a:rPr lang="en-US" sz="1400" dirty="0" smtClean="0">
                <a:latin typeface="Calibri" pitchFamily="34" charset="0"/>
              </a:rPr>
              <a:t>Position the active cell within an existing PivotTable and press </a:t>
            </a:r>
            <a:r>
              <a:rPr lang="en-US" sz="1400" b="1" dirty="0" smtClean="0">
                <a:latin typeface="Calibri" pitchFamily="34" charset="0"/>
              </a:rPr>
              <a:t>Alt+F1</a:t>
            </a:r>
            <a:r>
              <a:rPr lang="en-US" sz="1400" dirty="0" smtClean="0">
                <a:latin typeface="Calibri" pitchFamily="34" charset="0"/>
              </a:rPr>
              <a:t> to create a Pivot Chart next to the PivotTable or </a:t>
            </a:r>
            <a:r>
              <a:rPr lang="en-US" sz="1400" b="1" dirty="0" smtClean="0">
                <a:latin typeface="Calibri" pitchFamily="34" charset="0"/>
              </a:rPr>
              <a:t>F11</a:t>
            </a:r>
            <a:r>
              <a:rPr lang="en-US" sz="1400" dirty="0" smtClean="0">
                <a:latin typeface="Calibri" pitchFamily="34" charset="0"/>
              </a:rPr>
              <a:t> to create a </a:t>
            </a:r>
            <a:r>
              <a:rPr lang="en-US" sz="1400" b="1" dirty="0" smtClean="0">
                <a:latin typeface="Calibri" pitchFamily="34" charset="0"/>
              </a:rPr>
              <a:t>PivotChar</a:t>
            </a:r>
            <a:r>
              <a:rPr lang="en-US" sz="1400" dirty="0" smtClean="0">
                <a:latin typeface="Calibri" pitchFamily="34" charset="0"/>
              </a:rPr>
              <a:t>t on a new sheet</a:t>
            </a:r>
            <a:r>
              <a:rPr lang="en-US" sz="1400" dirty="0" smtClean="0">
                <a:latin typeface="Calibri" pitchFamily="34" charset="0"/>
              </a:rPr>
              <a:t>.</a:t>
            </a:r>
            <a:endParaRPr lang="en-US" sz="1400" dirty="0" smtClean="0">
              <a:latin typeface="Calibri" pitchFamily="34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0E6AB7D7-8F84-494D-9DE3-746982ABEC0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228600" y="3276600"/>
            <a:ext cx="533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400" b="1" dirty="0">
                <a:latin typeface="Calibri" pitchFamily="34" charset="0"/>
              </a:rPr>
              <a:t>Move Pivot Chart Fields</a:t>
            </a:r>
          </a:p>
          <a:p>
            <a:pPr marL="228600" indent="-228600">
              <a:lnSpc>
                <a:spcPct val="9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400" dirty="0">
                <a:latin typeface="Calibri" pitchFamily="34" charset="0"/>
              </a:rPr>
              <a:t>Drag field names to/from these </a:t>
            </a:r>
            <a:r>
              <a:rPr lang="en-US" sz="1400" dirty="0" smtClean="0">
                <a:latin typeface="Calibri" pitchFamily="34" charset="0"/>
              </a:rPr>
              <a:t>PivotChart </a:t>
            </a:r>
            <a:r>
              <a:rPr lang="en-US" sz="1400" dirty="0">
                <a:latin typeface="Calibri" pitchFamily="34" charset="0"/>
              </a:rPr>
              <a:t>axes:</a:t>
            </a:r>
          </a:p>
          <a:p>
            <a:pPr marL="228600" indent="-228600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Calibri" pitchFamily="34" charset="0"/>
              </a:rPr>
              <a:t>FILTERS – </a:t>
            </a:r>
            <a:r>
              <a:rPr lang="en-US" sz="1400" dirty="0">
                <a:latin typeface="Calibri" pitchFamily="34" charset="0"/>
              </a:rPr>
              <a:t>above the chart</a:t>
            </a:r>
          </a:p>
          <a:p>
            <a:pPr marL="228600" indent="-228600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Calibri" pitchFamily="34" charset="0"/>
              </a:rPr>
              <a:t>LEGEND (SERIES)  </a:t>
            </a:r>
            <a:r>
              <a:rPr lang="en-US" sz="1400" dirty="0">
                <a:latin typeface="Calibri" pitchFamily="34" charset="0"/>
              </a:rPr>
              <a:t>– right side of the chart</a:t>
            </a:r>
          </a:p>
          <a:p>
            <a:pPr marL="228600" indent="-228600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Calibri" pitchFamily="34" charset="0"/>
              </a:rPr>
              <a:t>AXIS (CATEGORIES) </a:t>
            </a:r>
            <a:r>
              <a:rPr lang="en-US" sz="1400" dirty="0">
                <a:latin typeface="Calibri" pitchFamily="34" charset="0"/>
              </a:rPr>
              <a:t>– bottom of  the </a:t>
            </a:r>
            <a:r>
              <a:rPr lang="en-US" sz="1400" dirty="0" smtClean="0">
                <a:latin typeface="Calibri" pitchFamily="34" charset="0"/>
              </a:rPr>
              <a:t>chart</a:t>
            </a:r>
          </a:p>
          <a:p>
            <a:pPr marL="228600" indent="-228600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Calibri" pitchFamily="34" charset="0"/>
              </a:rPr>
              <a:t>VALUES – center of the chart</a:t>
            </a:r>
            <a:endParaRPr lang="en-US" sz="1400" dirty="0">
              <a:latin typeface="Calibri" pitchFamily="34" charset="0"/>
            </a:endParaRPr>
          </a:p>
          <a:p>
            <a:pPr marL="2286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1400" dirty="0">
              <a:latin typeface="Calibri" pitchFamily="34" charset="0"/>
            </a:endParaRPr>
          </a:p>
        </p:txBody>
      </p:sp>
      <p:pic>
        <p:nvPicPr>
          <p:cNvPr id="11272" name="Picture 14" descr="Image14.tif"/>
          <p:cNvPicPr>
            <a:picLocks noChangeAspect="1"/>
          </p:cNvPicPr>
          <p:nvPr/>
        </p:nvPicPr>
        <p:blipFill>
          <a:blip r:embed="rId3" cstate="print"/>
          <a:srcRect l="2448" t="6889" r="60834" b="44194"/>
          <a:stretch>
            <a:fillRect/>
          </a:stretch>
        </p:blipFill>
        <p:spPr bwMode="auto">
          <a:xfrm>
            <a:off x="4648200" y="4648200"/>
            <a:ext cx="3357563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11273" name="Picture 15" descr="Image16.tif"/>
          <p:cNvPicPr>
            <a:picLocks noChangeAspect="1"/>
          </p:cNvPicPr>
          <p:nvPr/>
        </p:nvPicPr>
        <p:blipFill>
          <a:blip r:embed="rId4" cstate="print"/>
          <a:srcRect l="4623" t="9283" r="19794" b="17078"/>
          <a:stretch>
            <a:fillRect/>
          </a:stretch>
        </p:blipFill>
        <p:spPr bwMode="auto">
          <a:xfrm>
            <a:off x="304800" y="4648200"/>
            <a:ext cx="40386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32" y="838201"/>
            <a:ext cx="2471128" cy="381000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2328089"/>
            <a:ext cx="8077200" cy="11430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Group Data by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Date or Time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3485376"/>
            <a:ext cx="5856288" cy="1976438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800" b="1" dirty="0" smtClean="0">
                <a:latin typeface="+mj-lt"/>
              </a:rPr>
              <a:t>Quickly summarize detailed date</a:t>
            </a:r>
            <a:br>
              <a:rPr lang="en-US" sz="1800" b="1" dirty="0" smtClean="0">
                <a:latin typeface="+mj-lt"/>
              </a:rPr>
            </a:br>
            <a:r>
              <a:rPr lang="en-US" sz="1800" b="1" dirty="0" smtClean="0">
                <a:latin typeface="+mj-lt"/>
              </a:rPr>
              <a:t>or time data by:</a:t>
            </a:r>
          </a:p>
          <a:p>
            <a:pPr marL="640080" lvl="1" indent="-246888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dirty="0" smtClean="0">
                <a:latin typeface="+mj-lt"/>
              </a:rPr>
              <a:t>Years</a:t>
            </a:r>
          </a:p>
          <a:p>
            <a:pPr marL="640080" lvl="1" indent="-246888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dirty="0" smtClean="0">
                <a:latin typeface="+mj-lt"/>
              </a:rPr>
              <a:t>Quarters</a:t>
            </a:r>
          </a:p>
          <a:p>
            <a:pPr marL="640080" lvl="1" indent="-246888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dirty="0" smtClean="0">
                <a:latin typeface="+mj-lt"/>
              </a:rPr>
              <a:t>Months</a:t>
            </a:r>
          </a:p>
          <a:p>
            <a:pPr marL="640080" lvl="1" indent="-246888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dirty="0" smtClean="0">
                <a:latin typeface="+mj-lt"/>
              </a:rPr>
              <a:t>Hours</a:t>
            </a:r>
          </a:p>
          <a:p>
            <a:pPr marL="640080" lvl="1" indent="-246888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dirty="0" smtClean="0">
                <a:latin typeface="+mj-lt"/>
              </a:rPr>
              <a:t>Minutes</a:t>
            </a:r>
          </a:p>
          <a:p>
            <a:pPr marL="640080" lvl="1" indent="-246888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dirty="0" smtClean="0">
                <a:latin typeface="+mj-lt"/>
              </a:rPr>
              <a:t>Seconds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fld id="{8EC2420B-1BCB-466B-A63C-3FC2772BB9AE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457200" y="1295400"/>
            <a:ext cx="6705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  <a:defRPr/>
            </a:pPr>
            <a:r>
              <a:rPr lang="en-US" dirty="0">
                <a:latin typeface="+mj-lt"/>
              </a:rPr>
              <a:t>Group data into hierarchical or ad </a:t>
            </a:r>
            <a:r>
              <a:rPr lang="en-US" dirty="0" smtClean="0">
                <a:latin typeface="+mj-lt"/>
              </a:rPr>
              <a:t>hoc arrangements</a:t>
            </a:r>
            <a:endParaRPr lang="en-US" dirty="0">
              <a:latin typeface="+mj-lt"/>
            </a:endParaRPr>
          </a:p>
          <a:p>
            <a:pPr>
              <a:buFontTx/>
              <a:buChar char="•"/>
              <a:defRPr/>
            </a:pPr>
            <a:r>
              <a:rPr lang="en-US" dirty="0">
                <a:latin typeface="+mj-lt"/>
              </a:rPr>
              <a:t>Rename grouped items</a:t>
            </a:r>
          </a:p>
          <a:p>
            <a:pPr>
              <a:buFontTx/>
              <a:buChar char="•"/>
              <a:defRPr/>
            </a:pPr>
            <a:r>
              <a:rPr lang="en-US" dirty="0">
                <a:latin typeface="+mj-lt"/>
              </a:rPr>
              <a:t>Hide details in grouped items; </a:t>
            </a:r>
            <a:r>
              <a:rPr lang="en-US" dirty="0" smtClean="0">
                <a:latin typeface="+mj-lt"/>
              </a:rPr>
              <a:t>reveal </a:t>
            </a:r>
            <a:r>
              <a:rPr lang="en-US" dirty="0">
                <a:latin typeface="+mj-lt"/>
              </a:rPr>
              <a:t>hidden details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52761" y="409113"/>
            <a:ext cx="7772400" cy="868362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  <a:cs typeface="+mj-cs"/>
              </a:rPr>
              <a:t>Group/Ungroup PivotTable Data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5486400"/>
            <a:ext cx="4191000" cy="925513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Right-click a date/time cell (in the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Rows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or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Columns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areas) and choose Group to activate the Grouping dialog box.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"/>
          <a:stretch/>
        </p:blipFill>
        <p:spPr bwMode="auto">
          <a:xfrm>
            <a:off x="3959440" y="2223498"/>
            <a:ext cx="2658317" cy="2625436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59" y="1828800"/>
            <a:ext cx="1529273" cy="190500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01736"/>
            <a:ext cx="2655094" cy="24644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7"/>
          <p:cNvSpPr>
            <a:spLocks noChangeShapeType="1"/>
          </p:cNvSpPr>
          <p:nvPr/>
        </p:nvSpPr>
        <p:spPr bwMode="auto">
          <a:xfrm flipV="1">
            <a:off x="2743200" y="2971800"/>
            <a:ext cx="1752600" cy="259079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6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7155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Collapse/Expand Outer Fields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382000" cy="16002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+mj-lt"/>
              </a:rPr>
              <a:t>With two or more fields side by side in either </a:t>
            </a:r>
            <a:r>
              <a:rPr lang="en-US" sz="1800" dirty="0" smtClean="0">
                <a:latin typeface="+mj-lt"/>
              </a:rPr>
              <a:t>Rows </a:t>
            </a:r>
            <a:r>
              <a:rPr lang="en-US" sz="1800" dirty="0" smtClean="0">
                <a:latin typeface="+mj-lt"/>
              </a:rPr>
              <a:t>or </a:t>
            </a:r>
            <a:r>
              <a:rPr lang="en-US" sz="1800" dirty="0" smtClean="0">
                <a:latin typeface="+mj-lt"/>
              </a:rPr>
              <a:t>Columns </a:t>
            </a:r>
            <a:r>
              <a:rPr lang="en-US" sz="1800" dirty="0" smtClean="0">
                <a:latin typeface="+mj-lt"/>
              </a:rPr>
              <a:t>Areas, the field farthest to the right is an inner field. The other fields are outer fields.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+mj-lt"/>
              </a:rPr>
              <a:t>In the </a:t>
            </a:r>
            <a:r>
              <a:rPr lang="en-US" sz="1800" dirty="0" smtClean="0">
                <a:latin typeface="+mj-lt"/>
              </a:rPr>
              <a:t>Rows </a:t>
            </a:r>
            <a:r>
              <a:rPr lang="en-US" sz="1800" dirty="0" smtClean="0">
                <a:latin typeface="+mj-lt"/>
              </a:rPr>
              <a:t>area, click the minus sign (-) to the left of an outer field item and the detail of fields to the right becomes hidden and the total of the hidden data is represented on a single row.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+mj-lt"/>
              </a:rPr>
              <a:t>If you click the plus sign (+) to the left of a field name, the hidden detail data re-appears.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28773E6-A6FB-479D-BAED-024D517D077D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495800" y="3429000"/>
            <a:ext cx="4267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+mj-lt"/>
              </a:rPr>
              <a:t>C</a:t>
            </a:r>
            <a:r>
              <a:rPr lang="en-US" sz="1400" dirty="0" smtClean="0">
                <a:latin typeface="+mj-lt"/>
              </a:rPr>
              <a:t>lick </a:t>
            </a:r>
            <a:r>
              <a:rPr lang="en-US" sz="1400" dirty="0">
                <a:latin typeface="+mj-lt"/>
              </a:rPr>
              <a:t>the </a:t>
            </a:r>
            <a:r>
              <a:rPr lang="en-US" sz="1400" dirty="0" smtClean="0">
                <a:latin typeface="+mj-lt"/>
              </a:rPr>
              <a:t>minus sign next to the regions NW </a:t>
            </a:r>
            <a:r>
              <a:rPr lang="en-US" sz="1400" dirty="0">
                <a:latin typeface="+mj-lt"/>
              </a:rPr>
              <a:t>and SW in the </a:t>
            </a:r>
            <a:r>
              <a:rPr lang="en-US" sz="1400" dirty="0" smtClean="0">
                <a:latin typeface="+mj-lt"/>
              </a:rPr>
              <a:t>Rows </a:t>
            </a:r>
            <a:r>
              <a:rPr lang="en-US" sz="1400" dirty="0" smtClean="0">
                <a:latin typeface="+mj-lt"/>
              </a:rPr>
              <a:t>area; the </a:t>
            </a:r>
            <a:r>
              <a:rPr lang="en-US" sz="1400" dirty="0" smtClean="0">
                <a:latin typeface="+mj-lt"/>
              </a:rPr>
              <a:t>PivotTable </a:t>
            </a:r>
            <a:r>
              <a:rPr lang="en-US" sz="1400" dirty="0">
                <a:latin typeface="+mj-lt"/>
              </a:rPr>
              <a:t>collapses the detail for these </a:t>
            </a:r>
            <a:r>
              <a:rPr lang="en-US" sz="1400" dirty="0" smtClean="0">
                <a:latin typeface="+mj-lt"/>
              </a:rPr>
              <a:t>regions to </a:t>
            </a:r>
            <a:r>
              <a:rPr lang="en-US" sz="1400" dirty="0">
                <a:latin typeface="+mj-lt"/>
              </a:rPr>
              <a:t>show only their totals</a:t>
            </a:r>
          </a:p>
        </p:txBody>
      </p:sp>
      <p:pic>
        <p:nvPicPr>
          <p:cNvPr id="8" name="Picture 7" descr="Image2.tif"/>
          <p:cNvPicPr>
            <a:picLocks noChangeAspect="1"/>
          </p:cNvPicPr>
          <p:nvPr/>
        </p:nvPicPr>
        <p:blipFill>
          <a:blip r:embed="rId2" cstate="print"/>
          <a:srcRect r="56667" b="10802"/>
          <a:stretch>
            <a:fillRect/>
          </a:stretch>
        </p:blipFill>
        <p:spPr>
          <a:xfrm>
            <a:off x="609600" y="3457661"/>
            <a:ext cx="3581400" cy="313453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Picture 8" descr="Image2.tif"/>
          <p:cNvPicPr>
            <a:picLocks noChangeAspect="1"/>
          </p:cNvPicPr>
          <p:nvPr/>
        </p:nvPicPr>
        <p:blipFill>
          <a:blip r:embed="rId2" cstate="print"/>
          <a:srcRect l="44270" t="815" r="14270" b="40785"/>
          <a:stretch>
            <a:fillRect/>
          </a:stretch>
        </p:blipFill>
        <p:spPr>
          <a:xfrm>
            <a:off x="4495800" y="4191000"/>
            <a:ext cx="3791164" cy="22705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61161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533400"/>
            <a:ext cx="8385175" cy="896938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4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What </a:t>
            </a:r>
            <a:r>
              <a:rPr lang="en-US" sz="4000" i="1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is</a:t>
            </a:r>
            <a:r>
              <a:rPr lang="en-US" sz="4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a PivotTable? 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0" y="2133600"/>
            <a:ext cx="3657600" cy="4495800"/>
          </a:xfrm>
        </p:spPr>
        <p:txBody>
          <a:bodyPr>
            <a:normAutofit/>
          </a:bodyPr>
          <a:lstStyle/>
          <a:p>
            <a:pPr marL="11430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100" b="1" dirty="0" smtClean="0">
                <a:latin typeface="+mj-lt"/>
              </a:rPr>
              <a:t>After creating a PivotTable, you can:</a:t>
            </a:r>
          </a:p>
          <a:p>
            <a:pPr marL="11430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300" dirty="0" smtClean="0">
              <a:latin typeface="+mj-lt"/>
            </a:endParaRPr>
          </a:p>
          <a:p>
            <a:pPr marL="114300" indent="0" eaLnBrk="1" hangingPunct="1">
              <a:lnSpc>
                <a:spcPct val="80000"/>
              </a:lnSpc>
              <a:defRPr/>
            </a:pPr>
            <a:r>
              <a:rPr lang="en-US" sz="1400" dirty="0" smtClean="0">
                <a:latin typeface="+mj-lt"/>
              </a:rPr>
              <a:t>Transpose data fields by flipping row/column displays</a:t>
            </a:r>
          </a:p>
          <a:p>
            <a:pPr marL="114300" indent="0" eaLnBrk="1" hangingPunct="1">
              <a:lnSpc>
                <a:spcPct val="80000"/>
              </a:lnSpc>
              <a:defRPr/>
            </a:pPr>
            <a:r>
              <a:rPr lang="en-US" sz="1400" dirty="0" smtClean="0">
                <a:latin typeface="+mj-lt"/>
              </a:rPr>
              <a:t>Manipulate and alter the table layout in an almost infinite number of ways</a:t>
            </a:r>
          </a:p>
          <a:p>
            <a:pPr marL="114300" indent="0" eaLnBrk="1" hangingPunct="1">
              <a:lnSpc>
                <a:spcPct val="80000"/>
              </a:lnSpc>
              <a:defRPr/>
            </a:pPr>
            <a:r>
              <a:rPr lang="en-US" sz="1400" dirty="0" smtClean="0">
                <a:latin typeface="+mj-lt"/>
              </a:rPr>
              <a:t>Expand/collapse the table to reveal/hide detail</a:t>
            </a:r>
          </a:p>
          <a:p>
            <a:pPr marL="114300" indent="0" eaLnBrk="1" hangingPunct="1">
              <a:lnSpc>
                <a:spcPct val="80000"/>
              </a:lnSpc>
              <a:defRPr/>
            </a:pPr>
            <a:r>
              <a:rPr lang="en-US" sz="1400" dirty="0" smtClean="0">
                <a:latin typeface="+mj-lt"/>
              </a:rPr>
              <a:t>Group data in ways not attainable while working with the original data.</a:t>
            </a:r>
          </a:p>
          <a:p>
            <a:pPr marL="114300" indent="0" eaLnBrk="1" hangingPunct="1">
              <a:lnSpc>
                <a:spcPct val="80000"/>
              </a:lnSpc>
              <a:defRPr/>
            </a:pPr>
            <a:r>
              <a:rPr lang="en-US" sz="1400" dirty="0" smtClean="0">
                <a:latin typeface="+mj-lt"/>
              </a:rPr>
              <a:t>Use a “drill-down” feature that reveals all of the record detail for any PivotTable value</a:t>
            </a:r>
          </a:p>
          <a:p>
            <a:pPr marL="114300" indent="0" eaLnBrk="1" hangingPunct="1">
              <a:lnSpc>
                <a:spcPct val="80000"/>
              </a:lnSpc>
              <a:defRPr/>
            </a:pPr>
            <a:r>
              <a:rPr lang="en-US" sz="1400" dirty="0" smtClean="0">
                <a:latin typeface="+mj-lt"/>
              </a:rPr>
              <a:t>Create a Pivot Chart that is in sync with the PivotTable – change the table and the chart reacts – change the chart and the table reacts.</a:t>
            </a:r>
          </a:p>
          <a:p>
            <a:pPr marL="11430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400" dirty="0" smtClean="0">
              <a:latin typeface="+mj-lt"/>
            </a:endParaRPr>
          </a:p>
          <a:p>
            <a:pPr marL="11430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100" dirty="0" smtClean="0">
              <a:latin typeface="+mj-lt"/>
            </a:endParaRPr>
          </a:p>
          <a:p>
            <a:pPr marL="11430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 smtClean="0">
                <a:latin typeface="+mj-lt"/>
              </a:rPr>
              <a:t>A PivotTable is distinct and separate from the original data, yet dependent on that data. Any change you make to a PivotTable has no impact on the original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B49D307-76CA-4A92-A20A-94265B02E399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81000" y="1447800"/>
            <a:ext cx="609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With a </a:t>
            </a:r>
            <a:r>
              <a:rPr lang="en-US" dirty="0" smtClean="0">
                <a:latin typeface="Calibri" pitchFamily="34" charset="0"/>
              </a:rPr>
              <a:t>PivotTable, </a:t>
            </a:r>
            <a:r>
              <a:rPr lang="en-US" dirty="0">
                <a:latin typeface="Calibri" pitchFamily="34" charset="0"/>
              </a:rPr>
              <a:t>you can display summary information gathered from detailed worksheet data</a:t>
            </a:r>
          </a:p>
        </p:txBody>
      </p:sp>
      <p:pic>
        <p:nvPicPr>
          <p:cNvPr id="7" name="Picture 6" descr="Image6.png"/>
          <p:cNvPicPr>
            <a:picLocks noChangeAspect="1"/>
          </p:cNvPicPr>
          <p:nvPr/>
        </p:nvPicPr>
        <p:blipFill>
          <a:blip r:embed="rId2" cstate="print"/>
          <a:srcRect l="1667" t="5834" r="54167"/>
          <a:stretch>
            <a:fillRect/>
          </a:stretch>
        </p:blipFill>
        <p:spPr>
          <a:xfrm>
            <a:off x="4038376" y="2057400"/>
            <a:ext cx="4419824" cy="3200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0038" y="838200"/>
            <a:ext cx="8229600" cy="66675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Display Subtotals and Grand Totals</a:t>
            </a: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3457" y="1843881"/>
            <a:ext cx="8610600" cy="4389438"/>
          </a:xfrm>
        </p:spPr>
        <p:txBody>
          <a:bodyPr>
            <a:normAutofit fontScale="4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400" b="1" dirty="0" smtClean="0">
                <a:latin typeface="+mj-lt"/>
              </a:rPr>
              <a:t>Display Subtotals and choose their locations</a:t>
            </a:r>
          </a:p>
          <a:p>
            <a:pPr marL="511175" lvl="1" indent="-246063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800" dirty="0" smtClean="0">
                <a:latin typeface="Calibri" panose="020F0502020204030204" pitchFamily="34" charset="0"/>
              </a:rPr>
              <a:t>Click </a:t>
            </a:r>
            <a:r>
              <a:rPr lang="en-US" sz="3800" b="1" dirty="0" smtClean="0">
                <a:latin typeface="Calibri" panose="020F0502020204030204" pitchFamily="34" charset="0"/>
              </a:rPr>
              <a:t>Do Not Show</a:t>
            </a:r>
            <a:br>
              <a:rPr lang="en-US" sz="3800" b="1" dirty="0" smtClean="0">
                <a:latin typeface="Calibri" panose="020F0502020204030204" pitchFamily="34" charset="0"/>
              </a:rPr>
            </a:br>
            <a:r>
              <a:rPr lang="en-US" sz="3800" b="1" dirty="0" smtClean="0">
                <a:latin typeface="Calibri" panose="020F0502020204030204" pitchFamily="34" charset="0"/>
              </a:rPr>
              <a:t>Subtotals</a:t>
            </a:r>
            <a:r>
              <a:rPr lang="en-US" sz="3800" dirty="0" smtClean="0">
                <a:latin typeface="Calibri" panose="020F0502020204030204" pitchFamily="34" charset="0"/>
              </a:rPr>
              <a:t> to hide them</a:t>
            </a:r>
            <a:endParaRPr lang="en-US" sz="3800" u="sng" dirty="0" smtClean="0">
              <a:latin typeface="Calibri" panose="020F0502020204030204" pitchFamily="34" charset="0"/>
            </a:endParaRPr>
          </a:p>
          <a:p>
            <a:pPr marL="511175" lvl="1" indent="-246063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800" dirty="0" smtClean="0">
                <a:latin typeface="Calibri" panose="020F0502020204030204" pitchFamily="34" charset="0"/>
              </a:rPr>
              <a:t>Click other options to</a:t>
            </a:r>
            <a:br>
              <a:rPr lang="en-US" sz="3800" dirty="0" smtClean="0">
                <a:latin typeface="Calibri" panose="020F0502020204030204" pitchFamily="34" charset="0"/>
              </a:rPr>
            </a:br>
            <a:r>
              <a:rPr lang="en-US" sz="3800" dirty="0" smtClean="0">
                <a:latin typeface="Calibri" panose="020F0502020204030204" pitchFamily="34" charset="0"/>
              </a:rPr>
              <a:t>display subtotals and </a:t>
            </a:r>
            <a:br>
              <a:rPr lang="en-US" sz="3800" dirty="0" smtClean="0">
                <a:latin typeface="Calibri" panose="020F0502020204030204" pitchFamily="34" charset="0"/>
              </a:rPr>
            </a:br>
            <a:r>
              <a:rPr lang="en-US" sz="3800" dirty="0" smtClean="0">
                <a:latin typeface="Calibri" panose="020F0502020204030204" pitchFamily="34" charset="0"/>
              </a:rPr>
              <a:t>determine their locations.</a:t>
            </a:r>
            <a:endParaRPr lang="en-US" sz="3800" u="sng" dirty="0" smtClean="0">
              <a:latin typeface="Calibri" panose="020F050202020403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b="1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b="1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b="1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b="1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b="1" dirty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b="1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b="1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400" b="1" dirty="0" smtClean="0">
                <a:latin typeface="+mj-lt"/>
              </a:rPr>
              <a:t>Show/Hide Grand Totals (located on the right</a:t>
            </a:r>
            <a:br>
              <a:rPr lang="en-US" sz="4400" b="1" dirty="0" smtClean="0">
                <a:latin typeface="+mj-lt"/>
              </a:rPr>
            </a:br>
            <a:r>
              <a:rPr lang="en-US" sz="4400" b="1" dirty="0" smtClean="0">
                <a:latin typeface="+mj-lt"/>
              </a:rPr>
              <a:t> and/or bottom of a PivotTable)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800" dirty="0" smtClean="0">
                <a:latin typeface="+mj-lt"/>
              </a:rPr>
              <a:t>Right-click any PivotTable cell and select PivotTable Options</a:t>
            </a:r>
            <a:br>
              <a:rPr lang="en-US" sz="3800" dirty="0" smtClean="0">
                <a:latin typeface="+mj-lt"/>
              </a:rPr>
            </a:br>
            <a:r>
              <a:rPr lang="en-US" sz="3800" dirty="0" smtClean="0">
                <a:latin typeface="+mj-lt"/>
              </a:rPr>
              <a:t>In the Totals and Filters tab, check/uncheck these options: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800" dirty="0" smtClean="0">
                <a:latin typeface="+mj-lt"/>
              </a:rPr>
              <a:t>Show grand totals for </a:t>
            </a:r>
            <a:r>
              <a:rPr lang="en-US" sz="3800" dirty="0" smtClean="0">
                <a:latin typeface="+mj-lt"/>
              </a:rPr>
              <a:t>rows</a:t>
            </a:r>
            <a:endParaRPr lang="en-US" sz="3800" dirty="0" smtClean="0">
              <a:latin typeface="+mj-lt"/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800" dirty="0" smtClean="0">
                <a:latin typeface="+mj-lt"/>
              </a:rPr>
              <a:t>Show grand totals for </a:t>
            </a:r>
            <a:r>
              <a:rPr lang="en-US" sz="3800" dirty="0" smtClean="0">
                <a:latin typeface="+mj-lt"/>
              </a:rPr>
              <a:t>columns</a:t>
            </a:r>
            <a:endParaRPr lang="en-US" sz="3800" dirty="0" smtClean="0">
              <a:latin typeface="+mj-lt"/>
            </a:endParaRP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1800" b="1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b="1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fld id="{D92F0E1B-C36A-4B30-B924-068B6F29632B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26629" name="Picture 5" descr="Image7.tif"/>
          <p:cNvPicPr>
            <a:picLocks noChangeAspect="1"/>
          </p:cNvPicPr>
          <p:nvPr/>
        </p:nvPicPr>
        <p:blipFill>
          <a:blip r:embed="rId2"/>
          <a:srcRect l="61909" t="3027" r="3371" b="5840"/>
          <a:stretch>
            <a:fillRect/>
          </a:stretch>
        </p:blipFill>
        <p:spPr bwMode="auto">
          <a:xfrm>
            <a:off x="6477000" y="4414421"/>
            <a:ext cx="2281238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554" y="2209800"/>
            <a:ext cx="4821338" cy="205740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97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199" y="457200"/>
            <a:ext cx="7467600" cy="868362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4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Source Data for a PivotTable</a:t>
            </a: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27050" y="1371600"/>
            <a:ext cx="8007350" cy="2057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1800" dirty="0" smtClean="0">
                <a:latin typeface="+mj-lt"/>
              </a:rPr>
              <a:t>Prerequisites</a:t>
            </a:r>
          </a:p>
          <a:p>
            <a:pPr lvl="1" eaLnBrk="1" hangingPunct="1">
              <a:defRPr/>
            </a:pPr>
            <a:r>
              <a:rPr lang="en-US" sz="1800" dirty="0" smtClean="0">
                <a:latin typeface="+mj-lt"/>
              </a:rPr>
              <a:t>Data for a PivotTable needs to be organized as a list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sz="1800" dirty="0" smtClean="0">
                <a:latin typeface="+mj-lt"/>
              </a:rPr>
              <a:t>A single title row on top with unique field headings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sz="1800" dirty="0" smtClean="0">
                <a:latin typeface="+mj-lt"/>
              </a:rPr>
              <a:t>Continuous row after row and column after column of data with no empty rows and no empty columns</a:t>
            </a:r>
          </a:p>
          <a:p>
            <a:pPr lvl="1">
              <a:spcBef>
                <a:spcPts val="0"/>
              </a:spcBef>
              <a:defRPr/>
            </a:pPr>
            <a:r>
              <a:rPr lang="en-US" sz="1800" dirty="0" smtClean="0">
                <a:latin typeface="+mj-lt"/>
              </a:rPr>
              <a:t>Data structured as a Table meets all of the requirements above and also simplifies PivotTable updating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0700" y="6116637"/>
            <a:ext cx="609600" cy="521208"/>
          </a:xfrm>
        </p:spPr>
        <p:txBody>
          <a:bodyPr>
            <a:normAutofit/>
          </a:bodyPr>
          <a:lstStyle/>
          <a:p>
            <a:pPr>
              <a:defRPr/>
            </a:pPr>
            <a:fld id="{7F92025B-F67C-470A-9BD8-F48D8AB8A6E9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609600" y="38862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4724400" y="38862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533400" y="38862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457200" y="34417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Not organized – missing field name, empty row, empty column</a:t>
            </a:r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4724400" y="3429000"/>
            <a:ext cx="4038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Organized – data all together in one solid cluster with field names for each column in the top row</a:t>
            </a:r>
          </a:p>
        </p:txBody>
      </p:sp>
      <p:cxnSp>
        <p:nvCxnSpPr>
          <p:cNvPr id="5132" name="AutoShape 14"/>
          <p:cNvCxnSpPr>
            <a:cxnSpLocks noChangeShapeType="1"/>
          </p:cNvCxnSpPr>
          <p:nvPr/>
        </p:nvCxnSpPr>
        <p:spPr bwMode="auto">
          <a:xfrm rot="10800000" flipH="1" flipV="1">
            <a:off x="494956" y="3657600"/>
            <a:ext cx="152400" cy="1501775"/>
          </a:xfrm>
          <a:prstGeom prst="bentConnector3">
            <a:avLst>
              <a:gd name="adj1" fmla="val -150000"/>
            </a:avLst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</p:spPr>
      </p:cxn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52"/>
          <a:stretch/>
        </p:blipFill>
        <p:spPr bwMode="auto">
          <a:xfrm>
            <a:off x="667885" y="4373070"/>
            <a:ext cx="3751716" cy="1845831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33" name="AutoShape 15"/>
          <p:cNvCxnSpPr>
            <a:cxnSpLocks noChangeShapeType="1"/>
          </p:cNvCxnSpPr>
          <p:nvPr/>
        </p:nvCxnSpPr>
        <p:spPr bwMode="auto">
          <a:xfrm rot="10800000" flipH="1" flipV="1">
            <a:off x="4724400" y="3657600"/>
            <a:ext cx="152400" cy="1501775"/>
          </a:xfrm>
          <a:prstGeom prst="bentConnector3">
            <a:avLst>
              <a:gd name="adj1" fmla="val -150000"/>
            </a:avLst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</p:spPr>
      </p:cxn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0"/>
          <a:stretch/>
        </p:blipFill>
        <p:spPr bwMode="auto">
          <a:xfrm>
            <a:off x="4876800" y="4373069"/>
            <a:ext cx="3537911" cy="1845831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" y="381000"/>
            <a:ext cx="8610600" cy="114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z="4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Create a PivotTable – Quick Method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" y="1752600"/>
            <a:ext cx="8229600" cy="2133600"/>
          </a:xfrm>
        </p:spPr>
        <p:txBody>
          <a:bodyPr>
            <a:noAutofit/>
          </a:bodyPr>
          <a:lstStyle/>
          <a:p>
            <a:pPr marL="177800" indent="-177800" eaLnBrk="1" hangingPunct="1">
              <a:lnSpc>
                <a:spcPts val="1600"/>
              </a:lnSpc>
              <a:spcBef>
                <a:spcPts val="300"/>
              </a:spcBef>
              <a:defRPr/>
            </a:pPr>
            <a:r>
              <a:rPr lang="en-US" sz="1800" dirty="0" smtClean="0">
                <a:latin typeface="+mj-lt"/>
              </a:rPr>
              <a:t>Select any cell within the source data</a:t>
            </a:r>
          </a:p>
          <a:p>
            <a:pPr marL="177800" indent="-177800" eaLnBrk="1" hangingPunct="1">
              <a:lnSpc>
                <a:spcPts val="1600"/>
              </a:lnSpc>
              <a:spcBef>
                <a:spcPts val="300"/>
              </a:spcBef>
              <a:defRPr/>
            </a:pPr>
            <a:r>
              <a:rPr lang="en-US" sz="1800" dirty="0" smtClean="0">
                <a:latin typeface="+mj-lt"/>
              </a:rPr>
              <a:t>Click the </a:t>
            </a:r>
            <a:r>
              <a:rPr lang="en-US" sz="1800" b="1" dirty="0" smtClean="0">
                <a:latin typeface="+mj-lt"/>
              </a:rPr>
              <a:t>Insert</a:t>
            </a:r>
            <a:r>
              <a:rPr lang="en-US" sz="1800" dirty="0" smtClean="0">
                <a:latin typeface="+mj-lt"/>
              </a:rPr>
              <a:t> tab on the </a:t>
            </a:r>
            <a:r>
              <a:rPr lang="en-US" sz="1800" b="1" dirty="0" smtClean="0">
                <a:latin typeface="+mj-lt"/>
              </a:rPr>
              <a:t>Ribbon</a:t>
            </a:r>
            <a:r>
              <a:rPr lang="en-US" sz="1800" dirty="0" smtClean="0">
                <a:latin typeface="+mj-lt"/>
              </a:rPr>
              <a:t>, then </a:t>
            </a:r>
            <a:br>
              <a:rPr lang="en-US" sz="1800" dirty="0" smtClean="0">
                <a:latin typeface="+mj-lt"/>
              </a:rPr>
            </a:br>
            <a:r>
              <a:rPr lang="en-US" sz="1800" dirty="0" smtClean="0">
                <a:latin typeface="+mj-lt"/>
              </a:rPr>
              <a:t>the </a:t>
            </a:r>
            <a:r>
              <a:rPr lang="en-US" sz="1800" b="1" dirty="0" smtClean="0">
                <a:latin typeface="+mj-lt"/>
              </a:rPr>
              <a:t>Recommended PivotTables </a:t>
            </a:r>
            <a:r>
              <a:rPr lang="en-US" sz="1800" dirty="0" smtClean="0">
                <a:latin typeface="+mj-lt"/>
              </a:rPr>
              <a:t>button in the </a:t>
            </a:r>
            <a:r>
              <a:rPr lang="en-US" sz="1800" b="1" dirty="0" smtClean="0">
                <a:latin typeface="+mj-lt"/>
              </a:rPr>
              <a:t>Tables</a:t>
            </a:r>
            <a:r>
              <a:rPr lang="en-US" sz="1800" dirty="0" smtClean="0">
                <a:latin typeface="+mj-lt"/>
              </a:rPr>
              <a:t> group</a:t>
            </a:r>
            <a:br>
              <a:rPr lang="en-US" sz="1800" dirty="0" smtClean="0">
                <a:latin typeface="+mj-lt"/>
              </a:rPr>
            </a:br>
            <a:r>
              <a:rPr lang="en-US" sz="1800" dirty="0" smtClean="0">
                <a:latin typeface="+mj-lt"/>
              </a:rPr>
              <a:t/>
            </a:r>
            <a:br>
              <a:rPr lang="en-US" sz="1800" dirty="0" smtClean="0">
                <a:latin typeface="+mj-lt"/>
              </a:rPr>
            </a:br>
            <a:r>
              <a:rPr lang="en-US" sz="1800" dirty="0" smtClean="0">
                <a:latin typeface="+mj-lt"/>
              </a:rPr>
              <a:t/>
            </a:r>
            <a:br>
              <a:rPr lang="en-US" sz="1800" dirty="0" smtClean="0">
                <a:latin typeface="+mj-lt"/>
              </a:rPr>
            </a:br>
            <a:r>
              <a:rPr lang="en-US" sz="1800" dirty="0" smtClean="0">
                <a:latin typeface="+mj-lt"/>
              </a:rPr>
              <a:t/>
            </a:r>
            <a:br>
              <a:rPr lang="en-US" sz="1800" dirty="0" smtClean="0">
                <a:latin typeface="+mj-lt"/>
              </a:rPr>
            </a:br>
            <a:r>
              <a:rPr lang="en-US" sz="1800" dirty="0" smtClean="0">
                <a:latin typeface="+mj-lt"/>
              </a:rPr>
              <a:t/>
            </a:r>
            <a:br>
              <a:rPr lang="en-US" sz="1800" dirty="0" smtClean="0">
                <a:latin typeface="+mj-lt"/>
              </a:rPr>
            </a:br>
            <a:r>
              <a:rPr lang="en-US" sz="1800" dirty="0" smtClean="0">
                <a:latin typeface="+mj-lt"/>
              </a:rPr>
              <a:t/>
            </a:r>
            <a:br>
              <a:rPr lang="en-US" sz="1800" dirty="0" smtClean="0">
                <a:latin typeface="+mj-lt"/>
              </a:rPr>
            </a:br>
            <a:r>
              <a:rPr lang="en-US" sz="1800" dirty="0" smtClean="0">
                <a:latin typeface="+mj-lt"/>
              </a:rPr>
              <a:t/>
            </a:r>
            <a:br>
              <a:rPr lang="en-US" sz="1800" dirty="0" smtClean="0">
                <a:latin typeface="+mj-lt"/>
              </a:rPr>
            </a:br>
            <a:r>
              <a:rPr lang="en-US" sz="1800" dirty="0" smtClean="0">
                <a:latin typeface="+mj-lt"/>
              </a:rPr>
              <a:t/>
            </a:r>
            <a:br>
              <a:rPr lang="en-US" sz="1800" dirty="0" smtClean="0">
                <a:latin typeface="+mj-lt"/>
              </a:rPr>
            </a:br>
            <a:r>
              <a:rPr lang="en-US" sz="1800" dirty="0" smtClean="0">
                <a:latin typeface="+mj-lt"/>
              </a:rPr>
              <a:t/>
            </a:r>
            <a:br>
              <a:rPr lang="en-US" sz="1800" dirty="0" smtClean="0">
                <a:latin typeface="+mj-lt"/>
              </a:rPr>
            </a:br>
            <a:endParaRPr lang="en-US" sz="1800" dirty="0" smtClean="0">
              <a:latin typeface="+mj-lt"/>
            </a:endParaRPr>
          </a:p>
          <a:p>
            <a:pPr marL="177800" indent="-177800" eaLnBrk="1" hangingPunct="1">
              <a:lnSpc>
                <a:spcPts val="1600"/>
              </a:lnSpc>
              <a:spcBef>
                <a:spcPts val="300"/>
              </a:spcBef>
              <a:defRPr/>
            </a:pPr>
            <a:r>
              <a:rPr lang="en-US" sz="1800" dirty="0" smtClean="0">
                <a:latin typeface="+mj-lt"/>
              </a:rPr>
              <a:t>Use the scroll bar in the</a:t>
            </a:r>
            <a:br>
              <a:rPr lang="en-US" sz="1800" dirty="0" smtClean="0">
                <a:latin typeface="+mj-lt"/>
              </a:rPr>
            </a:br>
            <a:r>
              <a:rPr lang="en-US" sz="1800" b="1" dirty="0" smtClean="0">
                <a:latin typeface="+mj-lt"/>
              </a:rPr>
              <a:t>Recommended PivotTables </a:t>
            </a:r>
            <a:r>
              <a:rPr lang="en-US" sz="1800" dirty="0">
                <a:latin typeface="+mj-lt"/>
              </a:rPr>
              <a:t>d</a:t>
            </a:r>
            <a:r>
              <a:rPr lang="en-US" sz="1800" dirty="0" smtClean="0">
                <a:latin typeface="+mj-lt"/>
              </a:rPr>
              <a:t>ialog box</a:t>
            </a:r>
            <a:br>
              <a:rPr lang="en-US" sz="1800" dirty="0" smtClean="0">
                <a:latin typeface="+mj-lt"/>
              </a:rPr>
            </a:br>
            <a:r>
              <a:rPr lang="en-US" sz="1800" dirty="0" smtClean="0">
                <a:latin typeface="+mj-lt"/>
              </a:rPr>
              <a:t>to view sample PivotTables</a:t>
            </a:r>
          </a:p>
          <a:p>
            <a:pPr marL="177800" indent="-177800" eaLnBrk="1" hangingPunct="1">
              <a:lnSpc>
                <a:spcPts val="1600"/>
              </a:lnSpc>
              <a:spcBef>
                <a:spcPts val="300"/>
              </a:spcBef>
              <a:defRPr/>
            </a:pPr>
            <a:r>
              <a:rPr lang="en-US" sz="1800" dirty="0" smtClean="0">
                <a:latin typeface="+mj-lt"/>
              </a:rPr>
              <a:t>Click one of the selections and then </a:t>
            </a:r>
            <a:r>
              <a:rPr lang="en-US" sz="1800" b="1" dirty="0" smtClean="0">
                <a:latin typeface="+mj-lt"/>
              </a:rPr>
              <a:t>OK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FAB6EEA-0714-4AE6-B107-B1657D3E1A34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76"/>
          <a:stretch/>
        </p:blipFill>
        <p:spPr bwMode="auto">
          <a:xfrm>
            <a:off x="685800" y="2768600"/>
            <a:ext cx="1952625" cy="116840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"/>
          <a:stretch/>
        </p:blipFill>
        <p:spPr bwMode="auto">
          <a:xfrm>
            <a:off x="4537710" y="2768600"/>
            <a:ext cx="4133850" cy="3789645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685800"/>
            <a:ext cx="8763000" cy="685800"/>
          </a:xfrm>
        </p:spPr>
        <p:txBody>
          <a:bodyPr>
            <a:normAutofit/>
          </a:bodyPr>
          <a:lstStyle/>
          <a:p>
            <a:pPr marL="177800" lvl="0" indent="-177800" algn="l" eaLnBrk="1" hangingPunct="1">
              <a:lnSpc>
                <a:spcPts val="1600"/>
              </a:lnSpc>
              <a:spcBef>
                <a:spcPts val="300"/>
              </a:spcBef>
              <a:defRPr/>
            </a:pPr>
            <a:r>
              <a:rPr kumimoji="0" lang="en-US" sz="3800" b="0" kern="1200" cap="none" dirty="0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Create a PivotTable – Standard Method</a:t>
            </a:r>
            <a:r>
              <a:rPr lang="en-US" sz="3800" cap="none" dirty="0" smtClean="0">
                <a:latin typeface="Berlin Sans FB Demi" panose="020E0802020502020306" pitchFamily="34" charset="0"/>
              </a:rPr>
              <a:t> </a:t>
            </a:r>
            <a:endParaRPr lang="en-US" sz="3800" cap="none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4419600"/>
            <a:ext cx="4038600" cy="1444752"/>
          </a:xfrm>
        </p:spPr>
        <p:txBody>
          <a:bodyPr>
            <a:noAutofit/>
          </a:bodyPr>
          <a:lstStyle/>
          <a:p>
            <a:pPr marL="0" lvl="1" indent="0" eaLnBrk="1" hangingPunct="1">
              <a:lnSpc>
                <a:spcPts val="1600"/>
              </a:lnSpc>
              <a:spcBef>
                <a:spcPts val="300"/>
              </a:spcBef>
              <a:buNone/>
              <a:defRPr/>
            </a:pPr>
            <a:r>
              <a:rPr lang="en-US" sz="1800" b="0" dirty="0" smtClean="0">
                <a:latin typeface="+mj-lt"/>
              </a:rPr>
              <a:t>Drag fields </a:t>
            </a:r>
            <a:r>
              <a:rPr lang="en-US" sz="1800" b="0" dirty="0" smtClean="0">
                <a:latin typeface="+mj-lt"/>
              </a:rPr>
              <a:t>from </a:t>
            </a:r>
            <a:r>
              <a:rPr lang="en-US" sz="1800" b="1" dirty="0" smtClean="0">
                <a:latin typeface="+mj-lt"/>
              </a:rPr>
              <a:t>PivotTable </a:t>
            </a:r>
            <a:r>
              <a:rPr lang="en-US" sz="1800" b="1" dirty="0" smtClean="0">
                <a:latin typeface="+mj-lt"/>
              </a:rPr>
              <a:t>Fields </a:t>
            </a:r>
            <a:r>
              <a:rPr lang="en-US" sz="1800" b="0" dirty="0" smtClean="0">
                <a:latin typeface="+mj-lt"/>
              </a:rPr>
              <a:t>to </a:t>
            </a:r>
            <a:r>
              <a:rPr lang="en-US" sz="1800" b="0" dirty="0" smtClean="0">
                <a:latin typeface="+mj-lt"/>
              </a:rPr>
              <a:t>these </a:t>
            </a:r>
            <a:r>
              <a:rPr lang="en-US" sz="1800" b="0" dirty="0" smtClean="0">
                <a:latin typeface="+mj-lt"/>
              </a:rPr>
              <a:t>areas:</a:t>
            </a:r>
            <a:endParaRPr lang="en-US" sz="1800" b="0" dirty="0" smtClean="0">
              <a:latin typeface="+mj-lt"/>
            </a:endParaRPr>
          </a:p>
          <a:p>
            <a:pPr marL="285750" lvl="1" indent="-285750">
              <a:lnSpc>
                <a:spcPts val="1600"/>
              </a:lnSpc>
              <a:spcBef>
                <a:spcPts val="300"/>
              </a:spcBef>
              <a:defRPr/>
            </a:pPr>
            <a:r>
              <a:rPr lang="en-US" sz="1600" b="1" dirty="0" smtClean="0">
                <a:latin typeface="+mj-lt"/>
              </a:rPr>
              <a:t>Rows</a:t>
            </a:r>
            <a:endParaRPr lang="en-US" sz="1600" dirty="0" smtClean="0">
              <a:latin typeface="+mj-lt"/>
            </a:endParaRPr>
          </a:p>
          <a:p>
            <a:pPr marL="285750" lvl="1" indent="-285750">
              <a:lnSpc>
                <a:spcPts val="1600"/>
              </a:lnSpc>
              <a:spcBef>
                <a:spcPts val="300"/>
              </a:spcBef>
              <a:defRPr/>
            </a:pPr>
            <a:r>
              <a:rPr lang="en-US" sz="1600" b="1" dirty="0" smtClean="0">
                <a:latin typeface="+mj-lt"/>
              </a:rPr>
              <a:t>Columns</a:t>
            </a:r>
            <a:endParaRPr lang="en-US" sz="1600" dirty="0" smtClean="0">
              <a:latin typeface="+mj-lt"/>
            </a:endParaRPr>
          </a:p>
          <a:p>
            <a:pPr marL="285750" lvl="1" indent="-285750">
              <a:lnSpc>
                <a:spcPts val="1600"/>
              </a:lnSpc>
              <a:spcBef>
                <a:spcPts val="300"/>
              </a:spcBef>
              <a:defRPr/>
            </a:pPr>
            <a:r>
              <a:rPr lang="en-US" sz="1600" b="1" dirty="0" smtClean="0">
                <a:latin typeface="+mj-lt"/>
              </a:rPr>
              <a:t>Filters</a:t>
            </a:r>
            <a:endParaRPr lang="en-US" sz="1600" dirty="0" smtClean="0">
              <a:latin typeface="+mj-lt"/>
            </a:endParaRPr>
          </a:p>
          <a:p>
            <a:pPr marL="285750" lvl="1" indent="-285750">
              <a:lnSpc>
                <a:spcPts val="1600"/>
              </a:lnSpc>
              <a:spcBef>
                <a:spcPts val="300"/>
              </a:spcBef>
              <a:defRPr/>
            </a:pPr>
            <a:r>
              <a:rPr lang="en-US" sz="1600" b="1" dirty="0" smtClean="0">
                <a:latin typeface="+mj-lt"/>
              </a:rPr>
              <a:t>Values</a:t>
            </a:r>
            <a:endParaRPr lang="en-US" sz="1600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FA9E5-E10B-4337-9D3E-D1771B85260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>
          <a:xfrm>
            <a:off x="152400" y="1769616"/>
            <a:ext cx="8229600" cy="440258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fontAlgn="auto">
              <a:lnSpc>
                <a:spcPts val="16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600" dirty="0" smtClean="0"/>
              <a:t>Select any cell within the source data</a:t>
            </a:r>
          </a:p>
          <a:p>
            <a:pPr marL="177800" indent="-177800" fontAlgn="auto">
              <a:lnSpc>
                <a:spcPts val="16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600" dirty="0" smtClean="0"/>
              <a:t>Click the </a:t>
            </a:r>
            <a:r>
              <a:rPr lang="en-US" sz="1600" b="1" dirty="0" smtClean="0"/>
              <a:t>Insert</a:t>
            </a:r>
            <a:r>
              <a:rPr lang="en-US" sz="1600" dirty="0" smtClean="0"/>
              <a:t> tab on the </a:t>
            </a:r>
            <a:r>
              <a:rPr lang="en-US" sz="1600" b="1" dirty="0" smtClean="0"/>
              <a:t>Ribbon</a:t>
            </a:r>
            <a:r>
              <a:rPr lang="en-US" sz="1600" dirty="0" smtClean="0"/>
              <a:t>, then </a:t>
            </a:r>
            <a:br>
              <a:rPr lang="en-US" sz="1600" dirty="0" smtClean="0"/>
            </a:br>
            <a:r>
              <a:rPr lang="en-US" sz="1600" dirty="0" smtClean="0"/>
              <a:t>the </a:t>
            </a:r>
            <a:r>
              <a:rPr lang="en-US" sz="1600" b="1" dirty="0" smtClean="0"/>
              <a:t>PivotTable </a:t>
            </a:r>
            <a:r>
              <a:rPr lang="en-US" sz="1600" dirty="0" smtClean="0"/>
              <a:t>button in the </a:t>
            </a:r>
            <a:r>
              <a:rPr lang="en-US" sz="1600" b="1" dirty="0" smtClean="0"/>
              <a:t>Tables</a:t>
            </a:r>
            <a:r>
              <a:rPr lang="en-US" sz="1600" dirty="0" smtClean="0"/>
              <a:t> group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349" y="1402349"/>
            <a:ext cx="2467251" cy="209005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76"/>
          <a:stretch/>
        </p:blipFill>
        <p:spPr bwMode="auto">
          <a:xfrm>
            <a:off x="609600" y="2654300"/>
            <a:ext cx="1952625" cy="116840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Rot="1" noChangeArrowheads="1"/>
          </p:cNvSpPr>
          <p:nvPr/>
        </p:nvSpPr>
        <p:spPr>
          <a:xfrm>
            <a:off x="314325" y="3970908"/>
            <a:ext cx="4105275" cy="37498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1600"/>
              </a:lnSpc>
              <a:spcBef>
                <a:spcPts val="300"/>
              </a:spcBef>
              <a:spcAft>
                <a:spcPts val="0"/>
              </a:spcAft>
              <a:buNone/>
              <a:defRPr/>
            </a:pPr>
            <a:r>
              <a:rPr lang="en-US" sz="1600" dirty="0" smtClean="0"/>
              <a:t>In the </a:t>
            </a:r>
            <a:r>
              <a:rPr lang="en-US" sz="1600" b="1" dirty="0" smtClean="0"/>
              <a:t>Create PivotTable </a:t>
            </a:r>
            <a:r>
              <a:rPr lang="en-US" sz="1600" dirty="0" smtClean="0"/>
              <a:t>dialog box, click </a:t>
            </a:r>
            <a:r>
              <a:rPr lang="en-US" sz="1600" b="1" dirty="0" smtClean="0"/>
              <a:t>OK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92" y="3657601"/>
            <a:ext cx="3959208" cy="263417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0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686800" cy="6096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Drag a Field – “Pivot the Data”</a:t>
            </a:r>
          </a:p>
        </p:txBody>
      </p:sp>
      <p:sp>
        <p:nvSpPr>
          <p:cNvPr id="2150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" y="1828800"/>
            <a:ext cx="8686800" cy="3581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Calibri" pitchFamily="34" charset="0"/>
              </a:rPr>
              <a:t>Alter PivotTable layout by dragging fields to different areas</a:t>
            </a:r>
          </a:p>
          <a:p>
            <a:r>
              <a:rPr lang="en-US" sz="2800" dirty="0" smtClean="0">
                <a:latin typeface="Calibri" pitchFamily="34" charset="0"/>
              </a:rPr>
              <a:t>By dragging fields between </a:t>
            </a:r>
            <a:r>
              <a:rPr lang="en-US" sz="2800" dirty="0" smtClean="0">
                <a:latin typeface="Calibri" pitchFamily="34" charset="0"/>
              </a:rPr>
              <a:t>areas called </a:t>
            </a:r>
            <a:r>
              <a:rPr lang="en-US" sz="2800" b="1" dirty="0" smtClean="0">
                <a:latin typeface="Calibri" pitchFamily="34" charset="0"/>
              </a:rPr>
              <a:t>Rows</a:t>
            </a:r>
            <a:r>
              <a:rPr lang="en-US" sz="2800" dirty="0" smtClean="0">
                <a:latin typeface="Calibri" pitchFamily="34" charset="0"/>
              </a:rPr>
              <a:t>, </a:t>
            </a:r>
            <a:r>
              <a:rPr lang="en-US" sz="2800" b="1" dirty="0" smtClean="0">
                <a:latin typeface="Calibri" pitchFamily="34" charset="0"/>
              </a:rPr>
              <a:t>Columns</a:t>
            </a:r>
            <a:r>
              <a:rPr lang="en-US" sz="2800" dirty="0" smtClean="0">
                <a:latin typeface="Calibri" pitchFamily="34" charset="0"/>
              </a:rPr>
              <a:t>, and </a:t>
            </a:r>
            <a:r>
              <a:rPr lang="en-US" sz="2800" b="1" dirty="0" smtClean="0">
                <a:latin typeface="Calibri" pitchFamily="34" charset="0"/>
              </a:rPr>
              <a:t>Filters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(“Pivoting” the display), you can determine the best way to display summary information.</a:t>
            </a:r>
          </a:p>
          <a:p>
            <a:pPr eaLnBrk="1" hangingPunct="1"/>
            <a:r>
              <a:rPr lang="en-US" sz="2800" dirty="0" smtClean="0">
                <a:latin typeface="Calibri" pitchFamily="34" charset="0"/>
              </a:rPr>
              <a:t>Gives you a nearly limitless ability to change displays 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>
              <a:latin typeface="Calibri" pitchFamily="34" charset="0"/>
            </a:endParaRPr>
          </a:p>
          <a:p>
            <a:pPr eaLnBrk="1" hangingPunct="1"/>
            <a:endParaRPr lang="en-US" sz="2000" dirty="0" smtClean="0">
              <a:latin typeface="Calibri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fld id="{AA2DF1D1-3D82-4F44-8A1E-13EF8145417B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4" descr="Image18"/>
          <p:cNvPicPr>
            <a:picLocks noChangeAspect="1" noChangeArrowheads="1"/>
          </p:cNvPicPr>
          <p:nvPr/>
        </p:nvPicPr>
        <p:blipFill>
          <a:blip r:embed="rId2" cstate="print"/>
          <a:srcRect l="4565" t="6367" r="42375" b="71512"/>
          <a:stretch>
            <a:fillRect/>
          </a:stretch>
        </p:blipFill>
        <p:spPr bwMode="auto">
          <a:xfrm>
            <a:off x="228600" y="3810000"/>
            <a:ext cx="56451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9219" name="Picture 15" descr="Image18"/>
          <p:cNvPicPr>
            <a:picLocks noChangeAspect="1" noChangeArrowheads="1"/>
          </p:cNvPicPr>
          <p:nvPr/>
        </p:nvPicPr>
        <p:blipFill>
          <a:blip r:embed="rId2" cstate="print"/>
          <a:srcRect l="63832" t="6367" r="4849" b="68190"/>
          <a:stretch>
            <a:fillRect/>
          </a:stretch>
        </p:blipFill>
        <p:spPr bwMode="auto">
          <a:xfrm>
            <a:off x="914400" y="5257800"/>
            <a:ext cx="3332163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716" y="685800"/>
            <a:ext cx="5791034" cy="762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z="3600" b="1" cap="none" dirty="0" smtClean="0">
                <a:latin typeface="Berlin Sans FB Demi" panose="020E0802020502020306" pitchFamily="34" charset="0"/>
              </a:rPr>
              <a:t>"</a:t>
            </a:r>
            <a:r>
              <a:rPr lang="en-US" sz="3600" b="1" cap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anose="020E0802020502020306" pitchFamily="34" charset="0"/>
              </a:rPr>
              <a:t>Pivot" the Data Example</a:t>
            </a:r>
          </a:p>
        </p:txBody>
      </p:sp>
      <p:sp>
        <p:nvSpPr>
          <p:cNvPr id="922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" y="1600200"/>
            <a:ext cx="6096000" cy="990600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800" b="1" dirty="0" smtClean="0">
                <a:latin typeface="Calibri" pitchFamily="34" charset="0"/>
              </a:rPr>
              <a:t>Alter PivotTable layout by dragging fields to different locations</a:t>
            </a:r>
            <a:endParaRPr lang="en-US" sz="1800" dirty="0" smtClean="0">
              <a:latin typeface="Calibri" pitchFamily="34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sz="1800" dirty="0" smtClean="0">
                <a:latin typeface="Calibri" pitchFamily="34" charset="0"/>
              </a:rPr>
              <a:t>Drag fields between </a:t>
            </a:r>
            <a:r>
              <a:rPr lang="en-US" sz="1800" dirty="0" smtClean="0">
                <a:latin typeface="Calibri" pitchFamily="34" charset="0"/>
              </a:rPr>
              <a:t>Rows</a:t>
            </a:r>
            <a:r>
              <a:rPr lang="en-US" sz="1800" dirty="0" smtClean="0">
                <a:latin typeface="Calibri" pitchFamily="34" charset="0"/>
              </a:rPr>
              <a:t>, </a:t>
            </a:r>
            <a:r>
              <a:rPr lang="en-US" sz="1800" dirty="0" smtClean="0">
                <a:latin typeface="Calibri" pitchFamily="34" charset="0"/>
              </a:rPr>
              <a:t>Columns</a:t>
            </a:r>
            <a:r>
              <a:rPr lang="en-US" sz="1800" dirty="0" smtClean="0">
                <a:latin typeface="Calibri" pitchFamily="34" charset="0"/>
              </a:rPr>
              <a:t>, and </a:t>
            </a:r>
            <a:r>
              <a:rPr lang="en-US" sz="1800" dirty="0" smtClean="0">
                <a:latin typeface="Calibri" pitchFamily="34" charset="0"/>
              </a:rPr>
              <a:t>Filters </a:t>
            </a:r>
            <a:r>
              <a:rPr lang="en-US" sz="1800" dirty="0" smtClean="0">
                <a:latin typeface="Calibri" pitchFamily="34" charset="0"/>
              </a:rPr>
              <a:t>areas to immediately change the layout of the PivotTable.</a:t>
            </a:r>
          </a:p>
          <a:p>
            <a:pPr marL="0" indent="0" eaLnBrk="1" hangingPunct="1"/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248400"/>
            <a:ext cx="5334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fld id="{DF29B486-3C10-4DD5-A9E1-46918056AA8E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6248400" y="3962400"/>
            <a:ext cx="2743200" cy="1690688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 marL="169863" indent="-169863">
              <a:spcBef>
                <a:spcPct val="50000"/>
              </a:spcBef>
              <a:buFontTx/>
              <a:buAutoNum type="arabicPeriod"/>
            </a:pPr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Drag the field name Region from the 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Rows 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area to the 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Columns 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area</a:t>
            </a:r>
          </a:p>
          <a:p>
            <a:pPr marL="169863" indent="-169863">
              <a:spcBef>
                <a:spcPct val="50000"/>
              </a:spcBef>
              <a:buFontTx/>
              <a:buAutoNum type="arabicPeriod"/>
            </a:pPr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Drag the field name Product from the 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Columns 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area to the 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Rows 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area </a:t>
            </a:r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>
            <a:off x="685800" y="4114800"/>
            <a:ext cx="1447800" cy="1219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 flipH="1">
            <a:off x="1219200" y="3962400"/>
            <a:ext cx="152400" cy="1447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6" name="Rectangle 9"/>
          <p:cNvSpPr>
            <a:spLocks noChangeArrowheads="1"/>
          </p:cNvSpPr>
          <p:nvPr/>
        </p:nvSpPr>
        <p:spPr bwMode="auto">
          <a:xfrm>
            <a:off x="196850" y="2787650"/>
            <a:ext cx="5300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Example</a:t>
            </a:r>
            <a:r>
              <a:rPr lang="en-US" dirty="0">
                <a:latin typeface="Calibri" pitchFamily="34" charset="0"/>
              </a:rPr>
              <a:t>: Reverse the order of the </a:t>
            </a:r>
            <a:r>
              <a:rPr lang="en-US" b="1" dirty="0">
                <a:latin typeface="Calibri" pitchFamily="34" charset="0"/>
              </a:rPr>
              <a:t>Region</a:t>
            </a:r>
            <a:r>
              <a:rPr lang="en-US" dirty="0">
                <a:latin typeface="Calibri" pitchFamily="34" charset="0"/>
              </a:rPr>
              <a:t> and </a:t>
            </a:r>
            <a:r>
              <a:rPr lang="en-US" b="1" dirty="0">
                <a:latin typeface="Calibri" pitchFamily="34" charset="0"/>
              </a:rPr>
              <a:t>Product</a:t>
            </a:r>
          </a:p>
          <a:p>
            <a:r>
              <a:rPr lang="en-US" dirty="0">
                <a:latin typeface="Calibri" pitchFamily="34" charset="0"/>
              </a:rPr>
              <a:t>fields for a different view of the data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495800" y="5791200"/>
            <a:ext cx="4419600" cy="954107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You can drag field names to different locations on the actual table if desired. On the 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Analyze tab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, click Options (in the PivotTable group); then click the Display tab and click Classic PivotTable layout.  </a:t>
            </a:r>
            <a:endParaRPr lang="en-US" sz="1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2" y="821836"/>
            <a:ext cx="1997075" cy="3064364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V="1">
            <a:off x="7239000" y="2787650"/>
            <a:ext cx="762000" cy="1250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4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96E948A-BB5E-4EE8-A2DA-978440080FD2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35204" y="685800"/>
            <a:ext cx="5681265" cy="738981"/>
          </a:xfrm>
          <a:prstGeom prst="rect">
            <a:avLst/>
          </a:prstGeom>
        </p:spPr>
        <p:txBody>
          <a:bodyPr lIns="0" rIns="0" bIns="0" anchor="b"/>
          <a:lstStyle>
            <a:defPPr>
              <a:defRPr lang="en-US"/>
            </a:defPPr>
            <a:lvl1pPr fontAlgn="auto">
              <a:spcAft>
                <a:spcPts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Berlin Sans FB Demi" panose="020E0802020502020306" pitchFamily="34" charset="0"/>
              </a:rPr>
              <a:t>Adjust Numeric Formats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35204" y="1676400"/>
            <a:ext cx="7641996" cy="38152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1500"/>
              </a:spcBef>
              <a:buFontTx/>
              <a:buBlip>
                <a:blip r:embed="rId2"/>
              </a:buBlip>
              <a:defRPr sz="20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500"/>
              </a:spcBef>
              <a:buFontTx/>
              <a:buBlip>
                <a:blip r:embed="rId3"/>
              </a:buBlip>
              <a:defRPr sz="16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500"/>
              </a:spcBef>
              <a:buFontTx/>
              <a:buBlip>
                <a:blip r:embed="rId2"/>
              </a:buBlip>
              <a:defRPr sz="16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500"/>
              </a:spcBef>
              <a:buFontTx/>
              <a:buBlip>
                <a:blip r:embed="rId3"/>
              </a:buBlip>
              <a:defRPr sz="16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500"/>
              </a:spcBef>
              <a:buFontTx/>
              <a:buBlip>
                <a:blip r:embed="rId2"/>
              </a:buBlip>
              <a:defRPr sz="16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1500"/>
              </a:spcBef>
              <a:buFontTx/>
              <a:buBlip>
                <a:blip r:embed="rId2"/>
              </a:buBlip>
              <a:defRPr sz="16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1500"/>
              </a:spcBef>
              <a:buFontTx/>
              <a:buBlip>
                <a:blip r:embed="rId2"/>
              </a:buBlip>
              <a:defRPr sz="16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1500"/>
              </a:spcBef>
              <a:buFontTx/>
              <a:buBlip>
                <a:blip r:embed="rId2"/>
              </a:buBlip>
              <a:defRPr sz="16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1500"/>
              </a:spcBef>
              <a:buFontTx/>
              <a:buBlip>
                <a:blip r:embed="rId2"/>
              </a:buBlip>
              <a:defRPr sz="16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9pPr>
          </a:lstStyle>
          <a:p>
            <a:pPr marL="228600" indent="1588">
              <a:buFontTx/>
              <a:buNone/>
            </a:pPr>
            <a:r>
              <a:rPr lang="en-US" sz="1900" dirty="0" smtClean="0">
                <a:latin typeface="Calibri" pitchFamily="34" charset="0"/>
                <a:cs typeface="Calibri" pitchFamily="34" charset="0"/>
              </a:rPr>
              <a:t>Change the formatting of all numeric 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data item 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entries in a 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PivotTable 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in one of these ways:</a:t>
            </a:r>
          </a:p>
          <a:p>
            <a:pPr marL="228600" indent="-228600"/>
            <a:r>
              <a:rPr lang="en-US" sz="1900" dirty="0" smtClean="0">
                <a:latin typeface="Calibri" pitchFamily="34" charset="0"/>
                <a:cs typeface="Calibri" pitchFamily="34" charset="0"/>
              </a:rPr>
              <a:t>Select </a:t>
            </a:r>
            <a:r>
              <a:rPr lang="en-US" sz="1900" dirty="0">
                <a:latin typeface="Calibri" pitchFamily="34" charset="0"/>
                <a:cs typeface="Calibri" pitchFamily="34" charset="0"/>
              </a:rPr>
              <a:t>a value within the 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PivotTable 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and  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then click the 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Field Settings 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button in 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the  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Active Field 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group in the 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Analyze 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tab  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in the ribbon; 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1900" dirty="0" smtClean="0">
                <a:latin typeface="Calibri" pitchFamily="34" charset="0"/>
                <a:cs typeface="Calibri" pitchFamily="34" charset="0"/>
              </a:rPr>
            </a:br>
            <a:r>
              <a:rPr lang="en-US" sz="1900" dirty="0" smtClean="0">
                <a:latin typeface="Calibri" pitchFamily="34" charset="0"/>
                <a:cs typeface="Calibri" pitchFamily="34" charset="0"/>
              </a:rPr>
              <a:t>then 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click the 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Number Format 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button 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and</a:t>
            </a:r>
            <a:br>
              <a:rPr lang="en-US" sz="1900" dirty="0" smtClean="0">
                <a:latin typeface="Calibri" pitchFamily="34" charset="0"/>
                <a:cs typeface="Calibri" pitchFamily="34" charset="0"/>
              </a:rPr>
            </a:br>
            <a:r>
              <a:rPr lang="en-US" sz="1900" dirty="0" smtClean="0">
                <a:latin typeface="Calibri" pitchFamily="34" charset="0"/>
                <a:cs typeface="Calibri" pitchFamily="34" charset="0"/>
              </a:rPr>
              <a:t>select 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from numerous options.</a:t>
            </a:r>
            <a:br>
              <a:rPr lang="en-US" sz="1900" dirty="0" smtClean="0">
                <a:latin typeface="Calibri" pitchFamily="34" charset="0"/>
                <a:cs typeface="Calibri" pitchFamily="34" charset="0"/>
              </a:rPr>
            </a:br>
            <a:endParaRPr lang="en-US" sz="400" dirty="0" smtClean="0">
              <a:latin typeface="Calibri" pitchFamily="34" charset="0"/>
              <a:cs typeface="Calibri" pitchFamily="34" charset="0"/>
            </a:endParaRPr>
          </a:p>
          <a:p>
            <a:pPr marL="228600" indent="-228600"/>
            <a:r>
              <a:rPr lang="en-US" sz="1900" dirty="0" smtClean="0">
                <a:latin typeface="Calibri" pitchFamily="34" charset="0"/>
                <a:cs typeface="Calibri" pitchFamily="34" charset="0"/>
              </a:rPr>
              <a:t>or</a:t>
            </a:r>
            <a:endParaRPr lang="en-US" sz="1900" dirty="0" smtClean="0">
              <a:latin typeface="Calibri" pitchFamily="34" charset="0"/>
              <a:cs typeface="Calibri" pitchFamily="34" charset="0"/>
            </a:endParaRPr>
          </a:p>
          <a:p>
            <a:pPr marL="228600" indent="-228600"/>
            <a:r>
              <a:rPr lang="en-US" sz="1900" dirty="0" smtClean="0">
                <a:latin typeface="Calibri" pitchFamily="34" charset="0"/>
                <a:cs typeface="Calibri" pitchFamily="34" charset="0"/>
              </a:rPr>
              <a:t>Right-click a value within 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the PivotTable</a:t>
            </a:r>
            <a:br>
              <a:rPr lang="en-US" sz="1900" dirty="0" smtClean="0">
                <a:latin typeface="Calibri" pitchFamily="34" charset="0"/>
                <a:cs typeface="Calibri" pitchFamily="34" charset="0"/>
              </a:rPr>
            </a:br>
            <a:r>
              <a:rPr lang="en-US" sz="1900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select 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Number 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Format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0"/>
            <a:ext cx="2819400" cy="326529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1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031135F7-633B-48F6-81F7-0B907884B13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914400"/>
            <a:ext cx="8229600" cy="533400"/>
          </a:xfrm>
          <a:prstGeom prst="rect">
            <a:avLst/>
          </a:prstGeom>
        </p:spPr>
        <p:txBody>
          <a:bodyPr lIns="0" rIns="0" bIns="0"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Update a 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PivotTable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2564" y="1550215"/>
            <a:ext cx="681643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Calibri" pitchFamily="34" charset="0"/>
                <a:cs typeface="Calibri" pitchFamily="34" charset="0"/>
              </a:rPr>
              <a:t>A </a:t>
            </a:r>
            <a:r>
              <a:rPr lang="en-US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Calibri" pitchFamily="34" charset="0"/>
                <a:cs typeface="Calibri" pitchFamily="34" charset="0"/>
              </a:rPr>
              <a:t>PivotTable </a:t>
            </a:r>
            <a:r>
              <a:rPr lang="en-US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Calibri" pitchFamily="34" charset="0"/>
                <a:cs typeface="Calibri" pitchFamily="34" charset="0"/>
              </a:rPr>
              <a:t>does not immediately reflect changes that occur in the original source data. To insure that a </a:t>
            </a:r>
            <a:r>
              <a:rPr lang="en-US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Calibri" pitchFamily="34" charset="0"/>
                <a:cs typeface="Calibri" pitchFamily="34" charset="0"/>
              </a:rPr>
              <a:t>PivotTable </a:t>
            </a:r>
            <a:r>
              <a:rPr lang="en-US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Calibri" pitchFamily="34" charset="0"/>
                <a:cs typeface="Calibri" pitchFamily="34" charset="0"/>
              </a:rPr>
              <a:t>is an up-to-date representation of the source data, either press the </a:t>
            </a:r>
            <a:r>
              <a:rPr lang="en-US" b="1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Calibri" pitchFamily="34" charset="0"/>
                <a:cs typeface="Calibri" pitchFamily="34" charset="0"/>
              </a:rPr>
              <a:t>Refresh</a:t>
            </a:r>
            <a:r>
              <a:rPr lang="en-US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Calibri" pitchFamily="34" charset="0"/>
                <a:cs typeface="Calibri" pitchFamily="34" charset="0"/>
              </a:rPr>
              <a:t> button in the </a:t>
            </a:r>
            <a:r>
              <a:rPr lang="en-US" b="1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Calibri" pitchFamily="34" charset="0"/>
                <a:cs typeface="Calibri" pitchFamily="34" charset="0"/>
              </a:rPr>
              <a:t>Data</a:t>
            </a:r>
            <a:r>
              <a:rPr lang="en-US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Calibri" pitchFamily="34" charset="0"/>
                <a:cs typeface="Calibri" pitchFamily="34" charset="0"/>
              </a:rPr>
              <a:t> group on the </a:t>
            </a:r>
            <a:r>
              <a:rPr lang="en-US" b="1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Calibri" pitchFamily="34" charset="0"/>
                <a:cs typeface="Calibri" pitchFamily="34" charset="0"/>
              </a:rPr>
              <a:t>Analyze </a:t>
            </a:r>
            <a:r>
              <a:rPr lang="en-US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Calibri" pitchFamily="34" charset="0"/>
                <a:cs typeface="Calibri" pitchFamily="34" charset="0"/>
              </a:rPr>
              <a:t>tab </a:t>
            </a:r>
            <a:r>
              <a:rPr lang="en-US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Calibri" pitchFamily="34" charset="0"/>
                <a:cs typeface="Calibri" pitchFamily="34" charset="0"/>
              </a:rPr>
              <a:t>in the Ribbon, </a:t>
            </a:r>
            <a:r>
              <a:rPr lang="en-US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Calibri" pitchFamily="34" charset="0"/>
                <a:cs typeface="Calibri" pitchFamily="34" charset="0"/>
              </a:rPr>
              <a:t>or </a:t>
            </a:r>
            <a:r>
              <a:rPr lang="en-US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Calibri" pitchFamily="34" charset="0"/>
                <a:cs typeface="Calibri" pitchFamily="34" charset="0"/>
              </a:rPr>
              <a:t>press </a:t>
            </a:r>
            <a:r>
              <a:rPr lang="en-US" b="1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Calibri" pitchFamily="34" charset="0"/>
                <a:cs typeface="Calibri" pitchFamily="34" charset="0"/>
              </a:rPr>
              <a:t>Alt+F5</a:t>
            </a:r>
            <a:r>
              <a:rPr lang="en-US" dirty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89088" y="3924821"/>
            <a:ext cx="8413423" cy="120841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Create another PivotTable based on the same data</a:t>
            </a:r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>
          <a:xfrm>
            <a:off x="349575" y="5133235"/>
            <a:ext cx="8489625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500"/>
              </a:spcBef>
              <a:buFontTx/>
              <a:buBlip>
                <a:blip r:embed="rId2"/>
              </a:buBlip>
              <a:defRPr sz="20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500"/>
              </a:spcBef>
              <a:buFontTx/>
              <a:buBlip>
                <a:blip r:embed="rId3"/>
              </a:buBlip>
              <a:defRPr sz="16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500"/>
              </a:spcBef>
              <a:buFontTx/>
              <a:buBlip>
                <a:blip r:embed="rId2"/>
              </a:buBlip>
              <a:defRPr sz="16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500"/>
              </a:spcBef>
              <a:buFontTx/>
              <a:buBlip>
                <a:blip r:embed="rId3"/>
              </a:buBlip>
              <a:defRPr sz="16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500"/>
              </a:spcBef>
              <a:buFontTx/>
              <a:buBlip>
                <a:blip r:embed="rId2"/>
              </a:buBlip>
              <a:defRPr sz="16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1500"/>
              </a:spcBef>
              <a:buFontTx/>
              <a:buBlip>
                <a:blip r:embed="rId2"/>
              </a:buBlip>
              <a:defRPr sz="16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1500"/>
              </a:spcBef>
              <a:buFontTx/>
              <a:buBlip>
                <a:blip r:embed="rId2"/>
              </a:buBlip>
              <a:defRPr sz="16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1500"/>
              </a:spcBef>
              <a:buFontTx/>
              <a:buBlip>
                <a:blip r:embed="rId2"/>
              </a:buBlip>
              <a:defRPr sz="16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1500"/>
              </a:spcBef>
              <a:buFontTx/>
              <a:buBlip>
                <a:blip r:embed="rId2"/>
              </a:buBlip>
              <a:defRPr sz="16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9pPr>
          </a:lstStyle>
          <a:p>
            <a:pPr marL="285750" lvl="1">
              <a:spcBef>
                <a:spcPts val="600"/>
              </a:spcBef>
            </a:pPr>
            <a:r>
              <a:rPr lang="en-US" sz="1800" dirty="0" smtClean="0">
                <a:latin typeface="Calibri" pitchFamily="34" charset="0"/>
              </a:rPr>
              <a:t>With the active cell in a </a:t>
            </a:r>
            <a:r>
              <a:rPr lang="en-US" sz="1800" dirty="0" smtClean="0">
                <a:latin typeface="Calibri" pitchFamily="34" charset="0"/>
              </a:rPr>
              <a:t>PivotTable</a:t>
            </a:r>
            <a:r>
              <a:rPr lang="en-US" sz="1800" dirty="0" smtClean="0">
                <a:latin typeface="Calibri" pitchFamily="34" charset="0"/>
              </a:rPr>
              <a:t>, click the </a:t>
            </a:r>
            <a:r>
              <a:rPr lang="en-US" sz="1800" b="1" dirty="0" smtClean="0">
                <a:latin typeface="Calibri" pitchFamily="34" charset="0"/>
              </a:rPr>
              <a:t>Select </a:t>
            </a:r>
            <a:r>
              <a:rPr lang="en-US" sz="1800" dirty="0" smtClean="0">
                <a:latin typeface="Calibri" pitchFamily="34" charset="0"/>
              </a:rPr>
              <a:t>button in </a:t>
            </a:r>
            <a:r>
              <a:rPr lang="en-US" sz="1800" dirty="0" smtClean="0">
                <a:latin typeface="Calibri" pitchFamily="34" charset="0"/>
              </a:rPr>
              <a:t>the </a:t>
            </a:r>
            <a:r>
              <a:rPr lang="en-US" sz="1800" b="1" dirty="0" smtClean="0">
                <a:latin typeface="Calibri" pitchFamily="34" charset="0"/>
              </a:rPr>
              <a:t>Actions </a:t>
            </a:r>
            <a:r>
              <a:rPr lang="en-US" sz="1800" dirty="0" smtClean="0">
                <a:latin typeface="Calibri" pitchFamily="34" charset="0"/>
              </a:rPr>
              <a:t>group of the </a:t>
            </a:r>
            <a:r>
              <a:rPr lang="en-US" sz="1800" b="1" dirty="0" smtClean="0">
                <a:latin typeface="Calibri" pitchFamily="34" charset="0"/>
              </a:rPr>
              <a:t>Analyze </a:t>
            </a:r>
            <a:r>
              <a:rPr lang="en-US" sz="1800" dirty="0" smtClean="0">
                <a:latin typeface="Calibri" pitchFamily="34" charset="0"/>
              </a:rPr>
              <a:t>tab </a:t>
            </a:r>
            <a:r>
              <a:rPr lang="en-US" sz="1800" dirty="0" smtClean="0">
                <a:latin typeface="Calibri" pitchFamily="34" charset="0"/>
              </a:rPr>
              <a:t>in the Ribbon; then click </a:t>
            </a:r>
            <a:r>
              <a:rPr lang="en-US" sz="1800" b="1" dirty="0" smtClean="0">
                <a:latin typeface="Calibri" pitchFamily="34" charset="0"/>
              </a:rPr>
              <a:t>Entire PivotTable</a:t>
            </a:r>
          </a:p>
          <a:p>
            <a:pPr marL="285750" lvl="1">
              <a:spcBef>
                <a:spcPts val="600"/>
              </a:spcBef>
            </a:pPr>
            <a:r>
              <a:rPr lang="en-US" sz="1800" dirty="0" smtClean="0">
                <a:latin typeface="Calibri" pitchFamily="34" charset="0"/>
              </a:rPr>
              <a:t>Press </a:t>
            </a:r>
            <a:r>
              <a:rPr lang="en-US" sz="1800" b="1" dirty="0" err="1" smtClean="0">
                <a:latin typeface="Calibri" pitchFamily="34" charset="0"/>
              </a:rPr>
              <a:t>Ctrl+c</a:t>
            </a:r>
            <a:r>
              <a:rPr lang="en-US" sz="1800" dirty="0" smtClean="0">
                <a:latin typeface="Calibri" pitchFamily="34" charset="0"/>
              </a:rPr>
              <a:t> (to copy the PivotTable)</a:t>
            </a:r>
          </a:p>
          <a:p>
            <a:pPr marL="285750" lvl="1">
              <a:spcBef>
                <a:spcPts val="600"/>
              </a:spcBef>
            </a:pPr>
            <a:r>
              <a:rPr lang="en-US" sz="1800" dirty="0" smtClean="0">
                <a:latin typeface="Calibri" pitchFamily="34" charset="0"/>
              </a:rPr>
              <a:t>Position the active cell at the location of the new PivotTable and press </a:t>
            </a:r>
            <a:r>
              <a:rPr lang="en-US" sz="1800" b="1" dirty="0" err="1" smtClean="0">
                <a:latin typeface="Calibri" pitchFamily="34" charset="0"/>
              </a:rPr>
              <a:t>Ctrl+v</a:t>
            </a:r>
            <a:r>
              <a:rPr lang="en-US" sz="1800" dirty="0" smtClean="0">
                <a:latin typeface="Calibri" pitchFamily="34" charset="0"/>
              </a:rPr>
              <a:t> (Paste)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8"/>
          <a:stretch/>
        </p:blipFill>
        <p:spPr bwMode="auto">
          <a:xfrm>
            <a:off x="6623211" y="2514600"/>
            <a:ext cx="2047875" cy="1400175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562600" y="2388415"/>
            <a:ext cx="1981200" cy="73578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1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6300</TotalTime>
  <Words>1278</Words>
  <Application>Microsoft Office PowerPoint</Application>
  <PresentationFormat>On-screen Show (4:3)</PresentationFormat>
  <Paragraphs>170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PowerPoint Presentation</vt:lpstr>
      <vt:lpstr>What is a PivotTable? </vt:lpstr>
      <vt:lpstr>Source Data for a PivotTable</vt:lpstr>
      <vt:lpstr>Create a PivotTable – Quick Method</vt:lpstr>
      <vt:lpstr>Create a PivotTable – Standard Method </vt:lpstr>
      <vt:lpstr>Drag a Field – “Pivot the Data”</vt:lpstr>
      <vt:lpstr>"Pivot" the Data Example</vt:lpstr>
      <vt:lpstr>PowerPoint Presentation</vt:lpstr>
      <vt:lpstr>PowerPoint Presentation</vt:lpstr>
      <vt:lpstr>Add/Remove PivotTable fields</vt:lpstr>
      <vt:lpstr>Sort PivotTable data</vt:lpstr>
      <vt:lpstr>Drag Field Items</vt:lpstr>
      <vt:lpstr>Use the Filters</vt:lpstr>
      <vt:lpstr>Extract Data with Drill-down</vt:lpstr>
      <vt:lpstr>Slicers</vt:lpstr>
      <vt:lpstr>Timeline (new in 2013)</vt:lpstr>
      <vt:lpstr>Create a Pivot Chart</vt:lpstr>
      <vt:lpstr>Group Data by Date or Time</vt:lpstr>
      <vt:lpstr>Collapse/Expand Outer Fields</vt:lpstr>
      <vt:lpstr>Display Subtotals and Grand Totals</vt:lpstr>
    </vt:vector>
  </TitlesOfParts>
  <Company>Taylor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 PivotTables - 2013</dc:title>
  <dc:creator>Dennis P. Taylor</dc:creator>
  <cp:lastModifiedBy>dennis taylor</cp:lastModifiedBy>
  <cp:revision>119</cp:revision>
  <cp:lastPrinted>2012-11-13T05:45:31Z</cp:lastPrinted>
  <dcterms:created xsi:type="dcterms:W3CDTF">2006-10-27T18:16:18Z</dcterms:created>
  <dcterms:modified xsi:type="dcterms:W3CDTF">2014-08-22T15:14:46Z</dcterms:modified>
</cp:coreProperties>
</file>